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g0qLbVIu38CGsOQhu9oMoc70rw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59A722-4740-4221-B07E-A402BCDD4EE2}">
  <a:tblStyle styleId="{3C59A722-4740-4221-B07E-A402BCDD4EE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영화를 예매하는 동안 사용자는 어떤 프로세스를 거치게 될까요?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`소개팅남과 보러 갈 영화를 고르는 과정을 통해  SQL로 CRUD 기능을 구현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dd6c02a2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add6c02a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영화사이트 클릭 / 이렇게 많은 정보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박스오피스 랭크? 관리자에게나 필요한 정보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VIEW를 활용해 고객이 영화예매에 필요한 정보만 확인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VIEW를 활용해 고객이 영화예매에 필요한 정보만 확인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//깜짝 퀴즈. 아래 5개 영화 중 가장 평균별점이 높은 영화는?? 왓챠피디아에서 좋아요 수를 많이 받은 5개 기준입니다.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VIEW를 활용해 고객이 영화예매에 필요한 정보만 확인 / 돈 내고 2-3시간 앉아있는데 기왕이면 재밌다는 거 봐야죠?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//깜짝 퀴즈. 아래 5개 영화 중 가장 평균별점이 높은 영화는?? 왓챠피디아에서 좋아요 수를 많이 받은 5개 기준입니다. 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예매 전에 REVIEW 찾아봤습니다. 영화당 별점 5개, 한줄평 5개씩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5사람이 매긴 평균값들이라 그룹펑션 avg, 높은 순 3개만 rownum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아, 근데 없어요! 종욱님이 주신 쿠폰을 쓸 수가 없어요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공포도 없어요… 재탐색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블레어위치 영화번호 3, 장르 확인합니다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공포!!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저는 과연 오늘 썸남 손 잡을 수 있을까요?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블레어 위치 볼까봐요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말일이라 카드값… </a:t>
            </a:r>
            <a:r>
              <a:rPr lang="en-US"/>
              <a:t>할인쿠폰 쓸 수 있는 거 맞는지도 보고…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시간 확인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이름이든 상영관이든 키워드 넣어서 확인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빈 자리 몇개나 있나 볼 수 있죠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d6c02a2e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add6c02a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CUSTOMER 테이블에 자기 이름과 정보 입력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예매 잘 됐는지, 할인은 받았는지 재확인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CUSTOMER 테이블에 자기 이름과 정보 입력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예매 잘 됐는지, 할인은 받았는지 재확인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짜잔~ 핸드크림만 잘 바르고 가면 됩니다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근데 영화는 취향을 드러내는 거잖아요?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아까는 영화별 평균 별점만 봤는데 이제 코멘트들 읽습니다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악평밖에 없네요.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여러분은 오늘 이 발표 덕분에 인생에서 3시간 아끼신 겁니다. 축하드립니다.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손도 손인데, 자는 손 잡으면 의미도 없고 폭력이죠.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그냥 별점 높은 거 봐야겠다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뭐였더라….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DELETE 구문 통해 아까 예매 취소하고 스파이더맨으로 재 예매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확인해봐야죠!! 문자로 받은 예매번호 혹은 이름 입력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한달 후… 저는 어떻게 지내고 있을까요</a:t>
            </a:r>
            <a:endParaRPr/>
          </a:p>
        </p:txBody>
      </p:sp>
      <p:sp>
        <p:nvSpPr>
          <p:cNvPr id="687" name="Google Shape;687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짜잔~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그럼 새끼치라며 쿠폰까지 주셨던 종욱님은?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모두가 즐거운 성탄절을 고대하며!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SQL을 통해 영화예매시스템의 사용자 입장에서의 CRUD를 구현해보았습니다.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감사합니다.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질문 받겠습니다.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표지 목차 내용 시작 내용 내용+사진 표/그래프  </a:t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4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4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38" name="Google Shape;38;p43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Google Shape;41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4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4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9" name="Google Shape;4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45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" name="Google Shape;57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45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4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62" name="Google Shape;62;p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70" name="Google Shape;70;p45"/>
          <p:cNvPicPr preferRelativeResize="0"/>
          <p:nvPr/>
        </p:nvPicPr>
        <p:blipFill rotWithShape="1">
          <a:blip r:embed="rId2">
            <a:alphaModFix/>
          </a:blip>
          <a:srcRect b="25075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45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73" name="Google Shape;73;p45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74" name="Google Shape;74;p45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5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5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77" name="Google Shape;77;p45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45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2" name="Google Shape;8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4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" name="Google Shape;86;p4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it.ly/2KM8ADz" TargetMode="External"/><Relationship Id="rId4" Type="http://schemas.openxmlformats.org/officeDocument/2006/relationships/slide" Target="/ppt/slides/slide1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it.ly/2KM8ADz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it.ly/2KM8ADz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it.ly/2KM8ADz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it.ly/2KM8ADz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slide" Target="/ppt/slides/slide10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slide" Target="/ppt/slides/slide10.xml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slide" Target="/ppt/slides/slide14.xml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47.jpg"/><Relationship Id="rId6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it.ly/2KM8ADz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bit.ly/2KM8ADz" TargetMode="External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20" name="Google Shape;120;p1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4411625" y="1399750"/>
            <a:ext cx="4732374" cy="26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>
            <p:ph type="ctrTitle"/>
          </p:nvPr>
        </p:nvSpPr>
        <p:spPr>
          <a:xfrm>
            <a:off x="729450" y="1322450"/>
            <a:ext cx="445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영화 예매 시스템 </a:t>
            </a: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latin typeface="Arial"/>
                <a:ea typeface="Arial"/>
                <a:cs typeface="Arial"/>
                <a:sym typeface="Arial"/>
              </a:rPr>
              <a:t>시뮬레이션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12397" r="4114" t="0"/>
          <a:stretch/>
        </p:blipFill>
        <p:spPr>
          <a:xfrm>
            <a:off x="4993236" y="1616737"/>
            <a:ext cx="3629500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7번방의 선물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김연지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이민재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장종욱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rtrait-oriented black smaptphone" id="124" name="Google Shape;124;p1"/>
          <p:cNvPicPr preferRelativeResize="0"/>
          <p:nvPr/>
        </p:nvPicPr>
        <p:blipFill rotWithShape="1">
          <a:blip r:embed="rId5">
            <a:alphaModFix/>
          </a:blip>
          <a:srcRect b="0" l="0" r="19979" t="0"/>
          <a:stretch/>
        </p:blipFill>
        <p:spPr>
          <a:xfrm>
            <a:off x="8220926" y="22010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125" name="Google Shape;125;p1"/>
          <p:cNvPicPr preferRelativeResize="0"/>
          <p:nvPr/>
        </p:nvPicPr>
        <p:blipFill rotWithShape="1">
          <a:blip r:embed="rId6">
            <a:alphaModFix/>
          </a:blip>
          <a:srcRect b="16351" l="-384" r="23473" t="0"/>
          <a:stretch/>
        </p:blipFill>
        <p:spPr>
          <a:xfrm>
            <a:off x="8271300" y="238882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7">
            <a:alphaModFix/>
          </a:blip>
          <a:srcRect b="14784" l="0" r="0" t="0"/>
          <a:stretch/>
        </p:blipFill>
        <p:spPr>
          <a:xfrm>
            <a:off x="8271300" y="2388825"/>
            <a:ext cx="1211740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DB 구성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8" name="Google Shape;268;p10"/>
          <p:cNvGraphicFramePr/>
          <p:nvPr/>
        </p:nvGraphicFramePr>
        <p:xfrm>
          <a:off x="924791" y="5195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606425"/>
                <a:gridCol w="1062525"/>
                <a:gridCol w="720850"/>
                <a:gridCol w="979900"/>
                <a:gridCol w="821575"/>
                <a:gridCol w="737750"/>
                <a:gridCol w="477975"/>
                <a:gridCol w="509150"/>
                <a:gridCol w="685800"/>
                <a:gridCol w="1070275"/>
              </a:tblGrid>
              <a:tr h="18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movienum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moviename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distributor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actor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director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genre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class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price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isdiscount</a:t>
                      </a:r>
                      <a:endParaRPr b="1" sz="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lt1"/>
                          </a:solidFill>
                        </a:rPr>
                        <a:t>worldboxoffice_rank</a:t>
                      </a:r>
                      <a:endParaRPr b="1" sz="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해리포터 : 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죽음의 성물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워너브라더스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다니엘 래드클리프, 엠마 왓슨 외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데이비드 예이츠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모험, 판타지, 미스터리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null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1341693157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스파이더맨 : 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뉴 유니버스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소니픽처스 코리아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셔메이크 무어, 헤일리 스타인펠 외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700" u="none" cap="none" strike="noStrike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피터 램지</a:t>
                      </a:r>
                      <a:endParaRPr b="0" sz="700" u="none" cap="none" strike="noStrike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애니메이션, 슈퍼히어로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375469903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3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블레어 위치 프로젝트 2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아티잔 엔터테인먼트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제임스 앨런 맥퀸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700" u="none" cap="none" strike="noStrike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애덤 윈가드</a:t>
                      </a:r>
                      <a:endParaRPr b="0" sz="700" u="none" cap="none" strike="noStrike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공포, 미스터리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18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11000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47737094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4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어벤져스 2 : 에이지 오브 울트론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월트 디즈니 컴퍼니 코리아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로버트 다우니 주니어, 크리스 에반스 등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700" u="none" cap="none" strike="noStrike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케빈 파이기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액션, 슈퍼히어로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1405403694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닥터 스트레인지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월트 디즈니 컴퍼니 코리아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베네딕트 컴버배치 등</a:t>
                      </a:r>
                      <a:endParaRPr sz="7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700" u="none" cap="none" strike="noStrike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케빈 파이기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액션, 슈퍼히어로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rgbClr val="303030"/>
                          </a:solidFill>
                        </a:rPr>
                        <a:t>677718395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10"/>
          <p:cNvSpPr/>
          <p:nvPr/>
        </p:nvSpPr>
        <p:spPr>
          <a:xfrm>
            <a:off x="831273" y="2213265"/>
            <a:ext cx="7419109" cy="2795154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974273" y="0"/>
            <a:ext cx="7169727" cy="547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MOVIEINFO – 영화별 상영 정보 (5개) 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영화번호(movienum, PK), 영화제목(moviename), 배급(distributor), 출연진(actor), </a:t>
            </a:r>
            <a:b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감독(director), 장르(genre), 등급(class), 결제가격(price), 월드박스오피스(worldboxoffice_rank), 할인여부(isdiscount)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904009" y="1991491"/>
            <a:ext cx="1215737" cy="25606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111827" y="2231843"/>
            <a:ext cx="754380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DROP TABLE MOVIEINFO;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TABLE MOVIEINFO(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movienum NUMBER(1) constraint movieinfo_movienum_pk primary key,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moviename VARCHAR2(50) NOT NULL,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distributor VARCHAR2(50),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actor VARCHAR2(100),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director VARCHAR2(30),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genre VARCHAR2(40),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 NUMBER(2),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price NUMBER(6),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isdiscount NUMBER(1),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worldboxoffice_rank NUMBER(11)</a:t>
            </a:r>
            <a:b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ALLINSERT INTO MOVIEINFO VALUES(1,'해리포터 : 죽음의 성물 2','워너브라더스', '다니엘 래드클리프, 엠마 왓슨, 루퍼트 그린트 외','데이비드 예이츠','모험, 판타지, 미스터리',null,13000,0,1341693157);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MOVIEINFO VALUES(2,'스파이더맨 : 뉴 유니버스','소니픽처스 코리아', '셔메이크 무어, 헤일리 스타인펠드, 니콜라스 케이지, 리에브 슈라이버 외', '피터 램지',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'애니메이션, 슈퍼히어로',12,13000,0,375469903);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MOVIEINFO VALUES(3,'블레어 위치 프로젝트 2','아티잔 엔터테인먼트','제임스 앨런 맥퀸', '애덤 윈가드', '공포, 미스터리',18,11000,1,47737094);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MOVIEINFO VALUES(4,'어벤져스 2 : 에이지 오브 울트론','월트 디즈니 컴퍼니 코리아','로버트 다우니 주니어, 크리스 에반스, 스칼렛 요한슨 등','케빈 파이기',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'액션, 슈퍼히어로',12,13000,0,1405403694);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MOVIEINFO VALUES(5,'닥터 스트레인지','월트 디즈니 컴퍼니 코리아', '베네딕트 컴버배치, 레이첼 맥아담스 등','케빈 파이기',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'액션, 슈퍼히어로',12,13000,0,677718395);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 * FROM MOVIEINFO;</a:t>
            </a:r>
            <a:endParaRPr b="0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2"/>
                </a:solidFill>
              </a:rPr>
              <a:t>COMMIT;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74" name="Google Shape;27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워크시트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 txBox="1"/>
          <p:nvPr/>
        </p:nvSpPr>
        <p:spPr>
          <a:xfrm>
            <a:off x="8082650" y="1991500"/>
            <a:ext cx="1341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돌아가기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1"/>
          <p:cNvSpPr txBox="1"/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DB 구성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3" name="Google Shape;283;p11"/>
          <p:cNvGraphicFramePr/>
          <p:nvPr/>
        </p:nvGraphicFramePr>
        <p:xfrm>
          <a:off x="1111827" y="7065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815075"/>
                <a:gridCol w="1089100"/>
                <a:gridCol w="2956775"/>
                <a:gridCol w="2194500"/>
              </a:tblGrid>
              <a:tr h="260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theater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movienum</a:t>
                      </a:r>
                      <a:endParaRPr b="1" sz="11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moviename</a:t>
                      </a:r>
                      <a:endParaRPr b="1" sz="11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running_time</a:t>
                      </a:r>
                      <a:endParaRPr b="1" sz="11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해리포터 : 죽음의 성물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18:00, 21:00, 25:00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2관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스파이더맨 : 뉴 유니버스</a:t>
                      </a:r>
                      <a:endParaRPr sz="11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14:00, 17:20, 20:30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3관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블레어 윗치 프로젝트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15:30, 20:50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4관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4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어벤져스 2 : 에이지 오브 울트론</a:t>
                      </a:r>
                      <a:endParaRPr sz="11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16:20, 18:50, 20:50</a:t>
                      </a:r>
                      <a:endParaRPr sz="11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특별관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닥터 스트레인지</a:t>
                      </a:r>
                      <a:endParaRPr sz="11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303030"/>
                          </a:solidFill>
                        </a:rPr>
                        <a:t>15:20, 17:00, 20:30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11"/>
          <p:cNvSpPr/>
          <p:nvPr/>
        </p:nvSpPr>
        <p:spPr>
          <a:xfrm>
            <a:off x="831273" y="2784764"/>
            <a:ext cx="7419109" cy="2223654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DROP TABLE THEATERALL;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CREATE TABLE THEATERALL (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theater VARCHAR2(10) constraint theaterall_theater_pk primary key,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movienum NUMBER(1) constraint theaterall_movienum_fk references movieinfo(movienum),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moviename VARCHAR2(50) NOT NULL,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 running_time VARCHAR2(30)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THEATERALL VALUES('1관',1,'해리포터 : 죽음의 성물 2','18:00 21:00 25:00');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THEATERALL VALUES('2관',2,'스파이더맨 : 뉴 유니버스','14:00 17:20 20:30');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THEATERALL VALUES('3관',3,'블레어 윗치 프로젝트 2','15:30 20:50');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THEATERALL VALUES('4관',4,'어벤져스 2 : 에이지 오브 울트론','16:20 18:50 20:50');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THEATERALL VALUES('특별관',5,'닥터 스트레인지','15:20 17:00 20:30'); 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SELECT * FROM THEATERALL;</a:t>
            </a:r>
            <a:endParaRPr b="0" i="0" sz="9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03030"/>
                </a:solidFill>
              </a:rPr>
              <a:t>COMMIT;</a:t>
            </a:r>
            <a:endParaRPr sz="900">
              <a:solidFill>
                <a:srgbClr val="303030"/>
              </a:solidFill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974274" y="0"/>
            <a:ext cx="71697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THEATERALL - 상영관별 영화 시간 정보 (5개)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상영관(theater, PK), 영화번호(movienum,FK), 영화제목(moviename), 상영시간(running_time)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820882" y="2473036"/>
            <a:ext cx="1215737" cy="25606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워크시트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 txBox="1"/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DB 구성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p12"/>
          <p:cNvGraphicFramePr/>
          <p:nvPr/>
        </p:nvGraphicFramePr>
        <p:xfrm>
          <a:off x="1111827" y="6961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950750"/>
                <a:gridCol w="628675"/>
                <a:gridCol w="665025"/>
                <a:gridCol w="1517075"/>
                <a:gridCol w="623450"/>
                <a:gridCol w="581900"/>
                <a:gridCol w="758525"/>
                <a:gridCol w="592275"/>
                <a:gridCol w="737750"/>
              </a:tblGrid>
              <a:tr h="6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reservation_num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username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movienum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moviename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theater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date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running_time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price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isdiscount</a:t>
                      </a:r>
                      <a:endParaRPr sz="800" u="none" cap="none" strike="noStrike"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1122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고은비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블레어 위치 프로젝트 2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rgbClr val="3030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3관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20/11/26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14:15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11000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1123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권오민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블레어 위치 프로젝트 2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rgbClr val="3030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3관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20/11/26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14:15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11000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1124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권희성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블레어 위치 프로젝트 2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rgbClr val="3030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3관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20/11/26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14:15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11000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25">
                <a:tc gridSpan="9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…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4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1229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Cecil B…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4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어벤져스 2 : 에이지 오브 울트론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4관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2020-11-29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16:20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1230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J. Gordon 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닥터 스트레인지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특별관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2020-11-29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15:20</a:t>
                      </a:r>
                      <a:endParaRPr sz="800" u="none" cap="none" strike="noStrike">
                        <a:solidFill>
                          <a:srgbClr val="30303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13000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rgbClr val="303030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12"/>
          <p:cNvSpPr/>
          <p:nvPr/>
        </p:nvSpPr>
        <p:spPr>
          <a:xfrm>
            <a:off x="831273" y="2213265"/>
            <a:ext cx="7419109" cy="2795154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DROP TABLE CUSTOMER;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CREATE TABLE CUSTOMER 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reservation_num NUMBER(4) constraint customer_reservation_num_pk primary key,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username VARCHAR2(30),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movienum NUMBER(1) constraint customer_movienum_fk references movieinfo(movienum),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moviename VARCHAR2(50) NOT NULL,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theater VARCHAR2(10) constraint customer_theater_fk references theaterall(theater),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running_date DATE,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running_time VARCHAR2(10),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price NUMBER(5),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isdiscount NUMBER(1)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VALUES(1111,'고은비',3,'블레어 위치 프로젝트 2','3관',to_date('11-27-2020','mm-dd-yyyy'),'15:30',11000,1);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VALUES(1112,'권오민',3,'블레어 위치 프로젝트 2','3관',to_date('11-27-2020','mm-dd-yyyy'),'15:30',11000,1);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VALUES(1113,'권희성',3,'블레어 위치 프로젝트 2','3관',to_date('11-27-2020','mm-dd-yyyy'),'15:30',11000,1);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VALUES(1114,'김민건',3,'블레어 위치 프로젝트 2','3관',to_date('11-27-2020','mm-dd-yyyy'),'15:30',11000,1);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VALUES(1115,'김성호',3,'블레어 위치 프로젝트 2','3관',to_date('11-27-2020','mm-dd-yyyy'),'15:30',11000,1);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INSERT INTO CUSTOMER VALUES(1230,'J. Gordon Edwards',5,'닥터 스트레인지','특별관',to_date('11-27-2020','mm-dd-yyyy'),'15:20',13000,0);</a:t>
            </a:r>
            <a:endParaRPr b="0" i="0" sz="8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303030"/>
                </a:solidFill>
              </a:rPr>
              <a:t>COMMIT;</a:t>
            </a:r>
            <a:endParaRPr sz="800">
              <a:solidFill>
                <a:srgbClr val="303030"/>
              </a:solidFill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1974273" y="0"/>
            <a:ext cx="7169727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CUSTOMER – 고객별 영화 예매 정보 (121명)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예매번호(reservation_num, PK), 고객명(username), 영화번호(movienum, FK), 영화제목(moviename), 상영관(theater), 상영일(date), 상영시간(running_time), 결제가격(price), 할인여부(isdiscount)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841664" y="1911926"/>
            <a:ext cx="1215737" cy="25606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6474809" y="1794407"/>
            <a:ext cx="18053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… 121명의 예매정보 생성</a:t>
            </a:r>
            <a:endParaRPr b="0" i="0" sz="1100" u="none" cap="none" strike="noStrik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워크시트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 txBox="1"/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DB 구성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13"/>
          <p:cNvGraphicFramePr/>
          <p:nvPr/>
        </p:nvGraphicFramePr>
        <p:xfrm>
          <a:off x="1111827" y="7065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815075"/>
                <a:gridCol w="109725"/>
                <a:gridCol w="979375"/>
                <a:gridCol w="2956775"/>
                <a:gridCol w="2194500"/>
              </a:tblGrid>
              <a:tr h="260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seat_num</a:t>
                      </a:r>
                      <a:endParaRPr b="1" sz="14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isseat</a:t>
                      </a:r>
                      <a:endParaRPr b="1" sz="14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movienum</a:t>
                      </a:r>
                      <a:endParaRPr b="1" sz="14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reservation_num</a:t>
                      </a:r>
                      <a:endParaRPr b="1" sz="1400" u="none" cap="none" strike="noStrike"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266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A1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1111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A2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null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A3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null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000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chemeClr val="dk2"/>
                          </a:solidFill>
                        </a:rPr>
                        <a:t>…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C46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null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13"/>
          <p:cNvSpPr/>
          <p:nvPr/>
        </p:nvSpPr>
        <p:spPr>
          <a:xfrm>
            <a:off x="831273" y="2784764"/>
            <a:ext cx="7419109" cy="2223654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DROP TABLE BLAIRWITCH_SEAT;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TABLE BLAIRWITCH_SEAT 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seat_num VARCHAR2(3) constraint blairwitch_seat_num_pk primary key,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isseat NUMBER(1),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movienum NUMBER(1) 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reservation_num NUMBER(4)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BLAIRWITCH_SEAT VALUES('A1',1,3,1111);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BLAIRWITCH_SEAT VALUES('A2',0,3,null);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BLAIRWITCH_SEAT VALUES('A3',0,3,null);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BLAIRWITCH_SEAT VALUES('C46',0,3,null);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COMMIT;</a:t>
            </a:r>
            <a:endParaRPr sz="1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1974274" y="0"/>
            <a:ext cx="7169726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 BLAIRWITCH_SEAT – 예매번호와 연동한 좌석 예약 정보 (138석, 3줄 X 46석)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좌석번호(seat_num, PK), 좌석있는지여부(isseat), 영화번호(movienum), 예매번호(reservation_num)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820882" y="2473036"/>
            <a:ext cx="1215737" cy="25606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3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워크시트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 txBox="1"/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DB 구성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p14"/>
          <p:cNvGraphicFramePr/>
          <p:nvPr/>
        </p:nvGraphicFramePr>
        <p:xfrm>
          <a:off x="1111827" y="7065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613075"/>
                <a:gridCol w="654625"/>
                <a:gridCol w="2753600"/>
                <a:gridCol w="540325"/>
                <a:gridCol w="2493825"/>
              </a:tblGrid>
              <a:tr h="23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reviewnum</a:t>
                      </a:r>
                      <a:endParaRPr sz="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movienum</a:t>
                      </a:r>
                      <a:endParaRPr b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moviename</a:t>
                      </a:r>
                      <a:endParaRPr b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review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24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10001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해리포터 : 죽음의 성물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4.0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그에게 작별을 고하며, 기나긴 여정에 경의를 표한다. 이건 시리즈에 주는 별점이다.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10002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해리포터 : 죽음의 성물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5.0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10년을 우쭈쭈했던 네빌이 멋진 남자가 되는 것을 보았고, 10년을 미워했던 스네이프를 꼭 안아줄 수 있게 되었으며, 10년을 사랑한 그들을 이렇게 보낸다.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1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10003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해리포터 : 죽음의 성물 2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4.0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마지막이 가장 뛰어난 시리즈를 대하는 기쁨.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952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…</a:t>
                      </a:r>
                      <a:endParaRPr sz="7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33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10025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닥터 스트레인지</a:t>
                      </a:r>
                      <a:endParaRPr sz="7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3.5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cap="none" strike="noStrike">
                          <a:solidFill>
                            <a:schemeClr val="dk2"/>
                          </a:solidFill>
                        </a:rPr>
                        <a:t>첫 스타트라 감질맛나게 보여줘서 아쉽지만 전작 이미지 탈피하고 캐릭터 완벽적응, 어벤져스 도입도 성공적이다... DOCTOR STRANGE WILL RETRUN.</a:t>
                      </a:r>
                      <a:endParaRPr/>
                    </a:p>
                  </a:txBody>
                  <a:tcPr marT="19050" marB="19050" marR="28575" marL="28575" anchor="ctr">
                    <a:lnL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5C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4" name="Google Shape;324;p14"/>
          <p:cNvSpPr/>
          <p:nvPr/>
        </p:nvSpPr>
        <p:spPr>
          <a:xfrm>
            <a:off x="831273" y="2784764"/>
            <a:ext cx="7419109" cy="2223654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DROP TABLE MOVIE_REVIEW;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TABLE MOVIE_REVIEW(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reviewnum VARCHAR2(10) constraint movie_review_reviewnum_pk primary key,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movienum NUMBER(1) constraint movie_rewiew_movienum_fk references movieinfo(movienum),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moviename VARCHAR2(50) not null,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star NUMBER(2,1),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review VARCHAR2(300)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MOVIE_REVIEW VALUES(10001,1,'해리포터 : 죽음의 성물 2',4.0,'그에게 작별을 고하며, 기나긴 여정에 경의를 표한다. 이건 시리즈에 주는 별점이다.');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MOVIE_REVIEW VALUES(10002,1,'해리포터 : 죽음의 성물 2',5.0,'10년을 우쭈쭈했던 네빌이 멋진 남자가 되는 것을 보았고, 10년을 미워했던 스네이프를 꼭 안아줄 수 있게 되었다.'); 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MOVIE_REVIEW VALUES(10003,1,'해리포터 : 죽음의 성물 2',4.0,'마지막이 가장 뛰어난 시리즈를 대하는 기쁨.');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INSERT INTO MOVIE_REVIEW VALUES(10025,5,'닥터 스트레인지',3.5,'첫 스타트라 감질맛나게 보여줘서 아쉽지만 전작 이미지 탈피하고 캐릭터 완벽적응, 어벤져스 도입도 성공적이다. DOCTOR STRANGE WILL RETRUN.');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</a:rPr>
              <a:t>COMMIT;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1974274" y="0"/>
            <a:ext cx="7169726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5) MOVIE_REVIEW - 영화별 후기 및 별점 (영화별 5개, 총 25개)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후기번호(reviewnum, PK), 영화번호(movienum, FK), 영화제목(moviename), 별점(star), 후기(review)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820882" y="2473036"/>
            <a:ext cx="1215737" cy="25606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워크시트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시나리오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5182987" y="2896565"/>
            <a:ext cx="35853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</a:rPr>
              <a:t>Chapter 2. 영화 예매</a:t>
            </a: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5133375" y="2312750"/>
            <a:ext cx="35853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</a:rPr>
              <a:t>Chapter 1. 상영 영화 확인하기</a:t>
            </a: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5166448" y="3416654"/>
            <a:ext cx="35853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</a:rPr>
              <a:t>Chapter 3. 리뷰 찾아보기</a:t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5166448" y="3954606"/>
            <a:ext cx="35853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</a:rPr>
              <a:t>Chapter 4. 예매 취소 및 변경</a:t>
            </a: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5166448" y="4494152"/>
            <a:ext cx="3585300" cy="35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</a:rPr>
              <a:t>Chapter 5. </a:t>
            </a: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ENDING</a:t>
            </a:r>
            <a:endParaRPr/>
          </a:p>
        </p:txBody>
      </p:sp>
      <p:cxnSp>
        <p:nvCxnSpPr>
          <p:cNvPr id="341" name="Google Shape;341;p15"/>
          <p:cNvCxnSpPr/>
          <p:nvPr/>
        </p:nvCxnSpPr>
        <p:spPr>
          <a:xfrm>
            <a:off x="4606875" y="2440125"/>
            <a:ext cx="10200" cy="1984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87038"/>
            <a:ext cx="9144000" cy="609246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6"/>
          <p:cNvSpPr/>
          <p:nvPr/>
        </p:nvSpPr>
        <p:spPr>
          <a:xfrm>
            <a:off x="0" y="-148739"/>
            <a:ext cx="9341427" cy="6286500"/>
          </a:xfrm>
          <a:prstGeom prst="rect">
            <a:avLst/>
          </a:prstGeom>
          <a:solidFill>
            <a:schemeClr val="accent1">
              <a:alpha val="82745"/>
            </a:schemeClr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2466585" y="1678618"/>
            <a:ext cx="4210831" cy="107648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1.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상영 영화 확인하기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6"/>
          <p:cNvSpPr/>
          <p:nvPr/>
        </p:nvSpPr>
        <p:spPr>
          <a:xfrm>
            <a:off x="26100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286379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3121705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337545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6"/>
          <p:cNvSpPr txBox="1"/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Loading…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359" name="Google Shape;359;gadd6c02a2e_0_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1870364" y="1064327"/>
            <a:ext cx="7273636" cy="3709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add6c02a2e_0_7"/>
          <p:cNvSpPr txBox="1"/>
          <p:nvPr>
            <p:ph type="title"/>
          </p:nvPr>
        </p:nvSpPr>
        <p:spPr>
          <a:xfrm>
            <a:off x="273742" y="485490"/>
            <a:ext cx="92364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1.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상영영화 확인하기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</a:rPr>
              <a:t>#view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361" name="Google Shape;361;gadd6c02a2e_0_7"/>
          <p:cNvSpPr txBox="1"/>
          <p:nvPr>
            <p:ph idx="2" type="body"/>
          </p:nvPr>
        </p:nvSpPr>
        <p:spPr>
          <a:xfrm>
            <a:off x="2755530" y="1326097"/>
            <a:ext cx="57273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CREATE VIEW MOVIEINFO_CUSTOMERS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AS SELECT movienum, moviename, actor, director, genre, class, price</a:t>
            </a:r>
            <a:br>
              <a:rPr lang="en-US" sz="1050">
                <a:solidFill>
                  <a:schemeClr val="dk2"/>
                </a:solidFill>
              </a:rPr>
            </a:br>
            <a:r>
              <a:rPr lang="en-US" sz="1050">
                <a:solidFill>
                  <a:schemeClr val="dk2"/>
                </a:solidFill>
              </a:rPr>
              <a:t>FROM MOVIEINFO;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SELECT * FROM MOVIEINFO_CUSTOMERS;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2" name="Google Shape;362;gadd6c02a2e_0_7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gadd6c02a2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add6c02a2e_0_7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365" name="Google Shape;365;gadd6c02a2e_0_7"/>
          <p:cNvSpPr/>
          <p:nvPr/>
        </p:nvSpPr>
        <p:spPr>
          <a:xfrm>
            <a:off x="-10920" y="4559012"/>
            <a:ext cx="9154800" cy="584400"/>
          </a:xfrm>
          <a:prstGeom prst="rect">
            <a:avLst/>
          </a:prstGeom>
          <a:solidFill>
            <a:srgbClr val="4C74D7">
              <a:alpha val="6470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>
                <a:solidFill>
                  <a:schemeClr val="lt1"/>
                </a:solidFill>
              </a:rPr>
              <a:t>영화 예매 시스템에 접속한다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add6c02a2e_0_7"/>
          <p:cNvSpPr/>
          <p:nvPr/>
        </p:nvSpPr>
        <p:spPr>
          <a:xfrm>
            <a:off x="-19085" y="4176403"/>
            <a:ext cx="2351400" cy="383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gadd6c02a2e_0_7"/>
          <p:cNvGrpSpPr/>
          <p:nvPr/>
        </p:nvGrpSpPr>
        <p:grpSpPr>
          <a:xfrm>
            <a:off x="1" y="2860146"/>
            <a:ext cx="2092570" cy="1316830"/>
            <a:chOff x="0" y="3002650"/>
            <a:chExt cx="2092570" cy="1316830"/>
          </a:xfrm>
        </p:grpSpPr>
        <p:pic>
          <p:nvPicPr>
            <p:cNvPr id="368" name="Google Shape;368;gadd6c02a2e_0_7"/>
            <p:cNvPicPr preferRelativeResize="0"/>
            <p:nvPr/>
          </p:nvPicPr>
          <p:blipFill rotWithShape="1">
            <a:blip r:embed="rId5">
              <a:alphaModFix/>
            </a:blip>
            <a:srcRect b="68758" l="0" r="0" t="0"/>
            <a:stretch/>
          </p:blipFill>
          <p:spPr>
            <a:xfrm>
              <a:off x="0" y="3011995"/>
              <a:ext cx="2092570" cy="1307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gadd6c02a2e_0_7"/>
            <p:cNvSpPr/>
            <p:nvPr/>
          </p:nvSpPr>
          <p:spPr>
            <a:xfrm rot="1367103">
              <a:off x="1119578" y="3059362"/>
              <a:ext cx="348013" cy="273624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gadd6c02a2e_0_7"/>
          <p:cNvSpPr/>
          <p:nvPr/>
        </p:nvSpPr>
        <p:spPr>
          <a:xfrm>
            <a:off x="5082639" y="4049486"/>
            <a:ext cx="1003500" cy="148500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add6c02a2e_0_7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add6c02a2e_0_7"/>
          <p:cNvPicPr preferRelativeResize="0"/>
          <p:nvPr/>
        </p:nvPicPr>
        <p:blipFill rotWithShape="1">
          <a:blip r:embed="rId6">
            <a:alphaModFix/>
          </a:blip>
          <a:srcRect b="0" l="50024" r="0" t="0"/>
          <a:stretch/>
        </p:blipFill>
        <p:spPr>
          <a:xfrm>
            <a:off x="2804625" y="1389350"/>
            <a:ext cx="5536752" cy="26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add6c02a2e_0_7"/>
          <p:cNvSpPr txBox="1"/>
          <p:nvPr/>
        </p:nvSpPr>
        <p:spPr>
          <a:xfrm>
            <a:off x="7758975" y="485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영화 사이트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378" name="Google Shape;378;p17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7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1.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상영영화 확인하기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</a:rPr>
              <a:t>#view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380" name="Google Shape;380;p17"/>
          <p:cNvSpPr txBox="1"/>
          <p:nvPr>
            <p:ph idx="2" type="body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CREATE VIEW MOVIEINFO_CUSTOMERS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AS SELECT movienum, moviename, actor, director, genre, class, price</a:t>
            </a:r>
            <a:br>
              <a:rPr lang="en-US" sz="1050">
                <a:solidFill>
                  <a:schemeClr val="dk2"/>
                </a:solidFill>
              </a:rPr>
            </a:br>
            <a:r>
              <a:rPr lang="en-US" sz="1050">
                <a:solidFill>
                  <a:schemeClr val="dk2"/>
                </a:solidFill>
              </a:rPr>
              <a:t>FROM MOVIEINFO;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>
                <a:solidFill>
                  <a:schemeClr val="dk2"/>
                </a:solidFill>
              </a:rPr>
              <a:t>SELECT * FROM MOVIEINFO_CUSTOMERS;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7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grpSp>
        <p:nvGrpSpPr>
          <p:cNvPr id="384" name="Google Shape;384;p17"/>
          <p:cNvGrpSpPr/>
          <p:nvPr/>
        </p:nvGrpSpPr>
        <p:grpSpPr>
          <a:xfrm>
            <a:off x="2559588" y="2535382"/>
            <a:ext cx="5955020" cy="1514108"/>
            <a:chOff x="2559588" y="2535382"/>
            <a:chExt cx="5955020" cy="1514108"/>
          </a:xfrm>
        </p:grpSpPr>
        <p:pic>
          <p:nvPicPr>
            <p:cNvPr descr="https://lh6.googleusercontent.com/9QFuWECd8-8KdUUUs2pPanBQEU68uhiDd62i81wakhKmAtdr4XW4twNtKyBa1vxSd2l852-GF9qc0jrjoB9AMBpwOlZ0f16dazDr6rXGNC0sjVmH0cd5bwXjf298TZ9NYqLGbrGy" id="385" name="Google Shape;385;p17"/>
            <p:cNvPicPr preferRelativeResize="0"/>
            <p:nvPr/>
          </p:nvPicPr>
          <p:blipFill rotWithShape="1">
            <a:blip r:embed="rId5">
              <a:alphaModFix/>
            </a:blip>
            <a:srcRect b="5613" l="0" r="41143" t="5216"/>
            <a:stretch/>
          </p:blipFill>
          <p:spPr>
            <a:xfrm>
              <a:off x="2559588" y="2535382"/>
              <a:ext cx="5646261" cy="1501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6.googleusercontent.com/9QFuWECd8-8KdUUUs2pPanBQEU68uhiDd62i81wakhKmAtdr4XW4twNtKyBa1vxSd2l852-GF9qc0jrjoB9AMBpwOlZ0f16dazDr6rXGNC0sjVmH0cd5bwXjf298TZ9NYqLGbrGy" id="386" name="Google Shape;386;p17"/>
            <p:cNvPicPr preferRelativeResize="0"/>
            <p:nvPr/>
          </p:nvPicPr>
          <p:blipFill rotWithShape="1">
            <a:blip r:embed="rId5">
              <a:alphaModFix/>
            </a:blip>
            <a:srcRect b="0" l="95899" r="-61" t="4046"/>
            <a:stretch/>
          </p:blipFill>
          <p:spPr>
            <a:xfrm>
              <a:off x="8115251" y="2535382"/>
              <a:ext cx="399357" cy="1514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17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연지는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영화 사이트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들어가 현재 상영 중인 영화들의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이름, 배우, 감독, 장르, 등급, 가격만 뽑아 view를 만들어 확인한다.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7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390" name="Google Shape;390;p17"/>
            <p:cNvPicPr preferRelativeResize="0"/>
            <p:nvPr/>
          </p:nvPicPr>
          <p:blipFill rotWithShape="1">
            <a:blip r:embed="rId7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17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7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7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398" name="Google Shape;398;p18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8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1.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상영영화 확인하기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</a:rPr>
              <a:t>#rownum</a:t>
            </a:r>
            <a:br>
              <a:rPr lang="en-US" sz="2400">
                <a:solidFill>
                  <a:schemeClr val="accent5"/>
                </a:solidFill>
              </a:rPr>
            </a:br>
            <a:r>
              <a:rPr lang="en-US" sz="2400">
                <a:solidFill>
                  <a:schemeClr val="accent5"/>
                </a:solidFill>
              </a:rPr>
              <a:t>#group by</a:t>
            </a:r>
            <a:br>
              <a:rPr lang="en-US" sz="2400">
                <a:solidFill>
                  <a:schemeClr val="accent5"/>
                </a:solidFill>
              </a:rPr>
            </a:br>
            <a:r>
              <a:rPr lang="en-US" sz="2400">
                <a:solidFill>
                  <a:schemeClr val="accent5"/>
                </a:solidFill>
              </a:rPr>
              <a:t>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400" name="Google Shape;400;p18"/>
          <p:cNvSpPr txBox="1"/>
          <p:nvPr>
            <p:ph idx="2" type="body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00"/>
              <a:t>SELECT rownum,  moviename, avg</a:t>
            </a:r>
            <a:br>
              <a:rPr lang="en-US" sz="1000"/>
            </a:br>
            <a:r>
              <a:rPr lang="en-US" sz="1000"/>
              <a:t>FROM (SELECT moviename, AVG(star) as avg</a:t>
            </a:r>
            <a:br>
              <a:rPr lang="en-US" sz="1000"/>
            </a:br>
            <a:r>
              <a:rPr lang="en-US" sz="1000"/>
              <a:t>FROM MOVIE_REVIEW</a:t>
            </a:r>
            <a:br>
              <a:rPr lang="en-US" sz="1000"/>
            </a:br>
            <a:r>
              <a:rPr lang="en-US" sz="1000"/>
              <a:t>GROUP BY moviename</a:t>
            </a:r>
            <a:br>
              <a:rPr lang="en-US" sz="1000"/>
            </a:br>
            <a:r>
              <a:rPr lang="en-US" sz="1000"/>
              <a:t>ORDER BY AVG(star)  DESC)</a:t>
            </a:r>
            <a:br>
              <a:rPr lang="en-US" sz="1000"/>
            </a:br>
            <a:r>
              <a:rPr lang="en-US" sz="1000"/>
              <a:t>WHERE ROWNUM &lt; 4;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8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이름만 봐서는 뭔지 모르겠어서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MOVIE_REVIEW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테이블에서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가장 별점이 높은 영화 3개를 찾아 보기로 한다.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18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407" name="Google Shape;407;p18"/>
            <p:cNvPicPr preferRelativeResize="0"/>
            <p:nvPr/>
          </p:nvPicPr>
          <p:blipFill rotWithShape="1">
            <a:blip r:embed="rId6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18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p18"/>
          <p:cNvPicPr preferRelativeResize="0"/>
          <p:nvPr/>
        </p:nvPicPr>
        <p:blipFill rotWithShape="1">
          <a:blip r:embed="rId7">
            <a:alphaModFix/>
          </a:blip>
          <a:srcRect b="11874" l="0" r="25490" t="39967"/>
          <a:stretch/>
        </p:blipFill>
        <p:spPr>
          <a:xfrm>
            <a:off x="2619099" y="1214846"/>
            <a:ext cx="5728067" cy="195289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8"/>
          <p:cNvSpPr/>
          <p:nvPr/>
        </p:nvSpPr>
        <p:spPr>
          <a:xfrm>
            <a:off x="4769427" y="1667089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ey5g7HAw2Zx2Odcvlie7dni1JGB2tzrMoocGgJEFVTdRo_yiBejDrnYF4lcz-EMyPGEdHxtkbiiqan60BA_-2Pmdz2MLpLwbS-L7R00rbYZc6KHjmcioxK6R3EiPYY5p_p5ga1DV" id="413" name="Google Shape;413;p18"/>
          <p:cNvPicPr preferRelativeResize="0"/>
          <p:nvPr/>
        </p:nvPicPr>
        <p:blipFill rotWithShape="1">
          <a:blip r:embed="rId8">
            <a:alphaModFix/>
          </a:blip>
          <a:srcRect b="8146" l="0" r="667" t="8456"/>
          <a:stretch/>
        </p:blipFill>
        <p:spPr>
          <a:xfrm>
            <a:off x="2593388" y="3082834"/>
            <a:ext cx="5904001" cy="117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736124" y="850211"/>
            <a:ext cx="7660830" cy="3719076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-10921" y="4701516"/>
            <a:ext cx="9154920" cy="441984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-19086" y="4284785"/>
            <a:ext cx="2351315" cy="417843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지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173" y="837523"/>
            <a:ext cx="1281772" cy="1008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1288642" y="983269"/>
            <a:ext cx="1246175" cy="3770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0. INTRO</a:t>
            </a:r>
            <a:endParaRPr b="1" i="0" sz="2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652307" y="1586381"/>
            <a:ext cx="6900285" cy="29664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연지는 지난주에 한 소개팅에서 애프터 신청을 받았다.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크리스마스가 다가오고 있다.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이번 소개팅은 꼭 성공해야 한다.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연지는 팀 프로젝트를 함께 하고 있는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플레이데이터 최고의 연애 마스터 민재에게 조언을 구하기로 했다.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41" name="Google Shape;141;p2"/>
          <p:cNvSpPr/>
          <p:nvPr/>
        </p:nvSpPr>
        <p:spPr>
          <a:xfrm rot="1369201">
            <a:off x="1119499" y="3059395"/>
            <a:ext cx="347811" cy="273465"/>
          </a:xfrm>
          <a:custGeom>
            <a:rect b="b" l="l" r="r" t="t"/>
            <a:pathLst>
              <a:path extrusionOk="0" h="273465" w="347811">
                <a:moveTo>
                  <a:pt x="0" y="68366"/>
                </a:moveTo>
                <a:cubicBezTo>
                  <a:pt x="20340" y="7348"/>
                  <a:pt x="2102" y="27086"/>
                  <a:pt x="42729" y="0"/>
                </a:cubicBezTo>
                <a:cubicBezTo>
                  <a:pt x="68367" y="2849"/>
                  <a:pt x="94617" y="2290"/>
                  <a:pt x="119642" y="8546"/>
                </a:cubicBezTo>
                <a:cubicBezTo>
                  <a:pt x="157866" y="18102"/>
                  <a:pt x="137565" y="26885"/>
                  <a:pt x="153825" y="51275"/>
                </a:cubicBezTo>
                <a:cubicBezTo>
                  <a:pt x="160529" y="61331"/>
                  <a:pt x="170916" y="68366"/>
                  <a:pt x="179462" y="76912"/>
                </a:cubicBezTo>
                <a:cubicBezTo>
                  <a:pt x="210632" y="170421"/>
                  <a:pt x="160920" y="28781"/>
                  <a:pt x="205100" y="128187"/>
                </a:cubicBezTo>
                <a:cubicBezTo>
                  <a:pt x="212417" y="144650"/>
                  <a:pt x="216494" y="162370"/>
                  <a:pt x="222191" y="179462"/>
                </a:cubicBezTo>
                <a:lnTo>
                  <a:pt x="230737" y="205099"/>
                </a:lnTo>
                <a:cubicBezTo>
                  <a:pt x="233586" y="213645"/>
                  <a:pt x="232913" y="224367"/>
                  <a:pt x="239283" y="230737"/>
                </a:cubicBezTo>
                <a:cubicBezTo>
                  <a:pt x="265757" y="257211"/>
                  <a:pt x="257578" y="256676"/>
                  <a:pt x="290557" y="264920"/>
                </a:cubicBezTo>
                <a:cubicBezTo>
                  <a:pt x="304648" y="268443"/>
                  <a:pt x="347811" y="273465"/>
                  <a:pt x="333286" y="273465"/>
                </a:cubicBezTo>
                <a:cubicBezTo>
                  <a:pt x="293304" y="273465"/>
                  <a:pt x="253525" y="267768"/>
                  <a:pt x="213645" y="264920"/>
                </a:cubicBezTo>
                <a:cubicBezTo>
                  <a:pt x="202517" y="257501"/>
                  <a:pt x="171957" y="244705"/>
                  <a:pt x="179462" y="222191"/>
                </a:cubicBezTo>
                <a:cubicBezTo>
                  <a:pt x="183284" y="210725"/>
                  <a:pt x="205100" y="196553"/>
                  <a:pt x="205100" y="196553"/>
                </a:cubicBezTo>
                <a:lnTo>
                  <a:pt x="205100" y="196553"/>
                </a:lnTo>
                <a:cubicBezTo>
                  <a:pt x="116913" y="223010"/>
                  <a:pt x="119642" y="251931"/>
                  <a:pt x="119642" y="213645"/>
                </a:cubicBezTo>
                <a:lnTo>
                  <a:pt x="85458" y="85458"/>
                </a:lnTo>
                <a:lnTo>
                  <a:pt x="0" y="68366"/>
                </a:lnTo>
                <a:close/>
              </a:path>
            </a:pathLst>
          </a:custGeom>
          <a:solidFill>
            <a:srgbClr val="303030"/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5">
            <a:alphaModFix/>
          </a:blip>
          <a:srcRect b="68759" l="0" r="0" t="0"/>
          <a:stretch/>
        </p:blipFill>
        <p:spPr>
          <a:xfrm>
            <a:off x="0" y="3011995"/>
            <a:ext cx="2057109" cy="1285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418" name="Google Shape;418;p19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9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1.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상영영화 확인하기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</a:rPr>
              <a:t>#where</a:t>
            </a:r>
            <a:br>
              <a:rPr lang="en-US" sz="240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420" name="Google Shape;420;p19"/>
          <p:cNvSpPr txBox="1"/>
          <p:nvPr>
            <p:ph idx="2" type="body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moviename, genre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FROM MOVIEINFO_CUSTOMER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WHERE movienum = 3;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9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종욱이 쿠폰을 준 영화를 확인하려 블레어 위치의 정보만 선택하여 영화 이름, 장르 정보를 본다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마침, 장르가 공포다!!!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9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427" name="Google Shape;427;p19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9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19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SUn6xGlABeS227awGWW7ruSVo2ounLdjKDekwSAFRyywY_AQPOR5Ps25haBPwrFmdwznqKVH0LhhV8pQ1OqRwphZ_ZfXFAgieohRE6AcD4h7vvTHXGe139SKqnYDc4Xyhxw8l5cm" id="430" name="Google Shape;430;p19"/>
          <p:cNvPicPr preferRelativeResize="0"/>
          <p:nvPr/>
        </p:nvPicPr>
        <p:blipFill rotWithShape="1">
          <a:blip r:embed="rId6">
            <a:alphaModFix/>
          </a:blip>
          <a:srcRect b="20485" l="46979" r="22079" t="0"/>
          <a:stretch/>
        </p:blipFill>
        <p:spPr>
          <a:xfrm>
            <a:off x="5060373" y="2999510"/>
            <a:ext cx="3522518" cy="1000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SUn6xGlABeS227awGWW7ruSVo2ounLdjKDekwSAFRyywY_AQPOR5Ps25haBPwrFmdwznqKVH0LhhV8pQ1OqRwphZ_ZfXFAgieohRE6AcD4h7vvTHXGe139SKqnYDc4Xyhxw8l5cm" id="431" name="Google Shape;431;p19"/>
          <p:cNvPicPr preferRelativeResize="0"/>
          <p:nvPr/>
        </p:nvPicPr>
        <p:blipFill rotWithShape="1">
          <a:blip r:embed="rId6">
            <a:alphaModFix/>
          </a:blip>
          <a:srcRect b="19111" l="0" r="71396" t="0"/>
          <a:stretch/>
        </p:blipFill>
        <p:spPr>
          <a:xfrm>
            <a:off x="2645641" y="3002973"/>
            <a:ext cx="3256395" cy="101830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9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0397" y="1407523"/>
            <a:ext cx="1152934" cy="157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438" name="Google Shape;438;p20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0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1.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상영영화 확인하기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</a:rPr>
              <a:t>#order by</a:t>
            </a:r>
            <a:br>
              <a:rPr lang="en-US" sz="240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0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상영중인 모든 영화의 이름과 가격을 가장 저렴한 영화부터 한번 더 비교한다.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가격 면에서나 목적 면에서나… 블레어 위치 프로젝트 2를 보기로 한다.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별점 꺼지라 그래… 돈이 최고시다! 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20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446" name="Google Shape;446;p20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0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2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20"/>
          <p:cNvSpPr txBox="1"/>
          <p:nvPr>
            <p:ph idx="2" type="body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moviename, price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FROM MOVIEINFO_CUSTOMER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ORDER BY PRICE ASC;</a:t>
            </a:r>
            <a:endParaRPr sz="1050"/>
          </a:p>
        </p:txBody>
      </p:sp>
      <p:pic>
        <p:nvPicPr>
          <p:cNvPr descr="https://lh3.googleusercontent.com/gf3t-HEANnHt0hiD4_gizLxjFzOIRz6QXyZkacJ12ihp6ZAQwVcV6lV31nMU85VWS0mSj2cXjQtoWp7li0WeosCysxRhz0dkBaO5RM4j8DUZx9VtBFpjkMIBNRqJn6ys08A8Vw4D" id="451" name="Google Shape;45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4518" y="3194192"/>
            <a:ext cx="5833341" cy="86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32261"/>
            <a:ext cx="9467850" cy="75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1"/>
          <p:cNvSpPr/>
          <p:nvPr/>
        </p:nvSpPr>
        <p:spPr>
          <a:xfrm>
            <a:off x="0" y="-260813"/>
            <a:ext cx="9576262" cy="6578485"/>
          </a:xfrm>
          <a:prstGeom prst="rect">
            <a:avLst/>
          </a:prstGeom>
          <a:solidFill>
            <a:schemeClr val="accent1">
              <a:alpha val="82745"/>
            </a:schemeClr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2466585" y="1678618"/>
            <a:ext cx="4210831" cy="107648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 예매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1"/>
          <p:cNvSpPr/>
          <p:nvPr/>
        </p:nvSpPr>
        <p:spPr>
          <a:xfrm>
            <a:off x="26100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1"/>
          <p:cNvSpPr/>
          <p:nvPr/>
        </p:nvSpPr>
        <p:spPr>
          <a:xfrm>
            <a:off x="286379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31129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/>
          <p:cNvSpPr/>
          <p:nvPr/>
        </p:nvSpPr>
        <p:spPr>
          <a:xfrm>
            <a:off x="336442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361588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38673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411880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43702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1"/>
          <p:cNvSpPr/>
          <p:nvPr/>
        </p:nvSpPr>
        <p:spPr>
          <a:xfrm>
            <a:off x="462401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1"/>
          <p:cNvSpPr/>
          <p:nvPr/>
        </p:nvSpPr>
        <p:spPr>
          <a:xfrm>
            <a:off x="4877769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5131521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Loading…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1" name="Google Shape;47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476" name="Google Shape;476;p22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2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2.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영화 예매 – 시간 확인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478" name="Google Shape;478;p22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2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481" name="Google Shape;481;p22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블레어윗치프로젝트2를 예매하기 위해 THEATERALL에서 </a:t>
            </a:r>
            <a:b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블레어윗치프로젝트 2의 영화상영시간을 확인한다. 오후 3시 30분!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2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22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484" name="Google Shape;484;p22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22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22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2"/>
          <p:cNvSpPr txBox="1"/>
          <p:nvPr>
            <p:ph idx="2" type="body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moviename, running_time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FROM THEATERALL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WHERE moviename=’블레어 윗치 프로젝트 2’;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Or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moviename, running_time</a:t>
            </a:r>
            <a:br>
              <a:rPr lang="en-US" sz="1050"/>
            </a:br>
            <a:r>
              <a:rPr lang="en-US" sz="1050"/>
              <a:t>FROM THEATERALL</a:t>
            </a:r>
            <a:br>
              <a:rPr lang="en-US" sz="1050"/>
            </a:br>
            <a:r>
              <a:rPr lang="en-US" sz="1050"/>
              <a:t>WHERE theater = ‘3관’;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</p:txBody>
      </p:sp>
      <p:pic>
        <p:nvPicPr>
          <p:cNvPr descr="https://lh4.googleusercontent.com/VLGe6CRuUlZEEVUln9OhNlXVDnjR1fTbdmRPNRUilErCdLtYgQNX5D3qLyhyolwZNGTb-H6sYd71JrCcQQH6kvjqTzopnbWmwXDyJ2472ouMewkmh_dd9dCzY3J8kX3nbJAubhuk" id="489" name="Google Shape;489;p22"/>
          <p:cNvPicPr preferRelativeResize="0"/>
          <p:nvPr/>
        </p:nvPicPr>
        <p:blipFill rotWithShape="1">
          <a:blip r:embed="rId6">
            <a:alphaModFix/>
          </a:blip>
          <a:srcRect b="955" l="223" r="69172" t="50690"/>
          <a:stretch/>
        </p:blipFill>
        <p:spPr>
          <a:xfrm>
            <a:off x="2717800" y="3054350"/>
            <a:ext cx="4502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VLGe6CRuUlZEEVUln9OhNlXVDnjR1fTbdmRPNRUilErCdLtYgQNX5D3qLyhyolwZNGTb-H6sYd71JrCcQQH6kvjqTzopnbWmwXDyJ2472ouMewkmh_dd9dCzY3J8kX3nbJAubhuk" id="490" name="Google Shape;490;p22"/>
          <p:cNvPicPr preferRelativeResize="0"/>
          <p:nvPr/>
        </p:nvPicPr>
        <p:blipFill rotWithShape="1">
          <a:blip r:embed="rId6">
            <a:alphaModFix/>
          </a:blip>
          <a:srcRect b="1908" l="73982" r="9830" t="49667"/>
          <a:stretch/>
        </p:blipFill>
        <p:spPr>
          <a:xfrm>
            <a:off x="6015628" y="3060916"/>
            <a:ext cx="2381158" cy="947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VLGe6CRuUlZEEVUln9OhNlXVDnjR1fTbdmRPNRUilErCdLtYgQNX5D3qLyhyolwZNGTb-H6sYd71JrCcQQH6kvjqTzopnbWmwXDyJ2472ouMewkmh_dd9dCzY3J8kX3nbJAubhuk" id="491" name="Google Shape;491;p22"/>
          <p:cNvPicPr preferRelativeResize="0"/>
          <p:nvPr/>
        </p:nvPicPr>
        <p:blipFill rotWithShape="1">
          <a:blip r:embed="rId6">
            <a:alphaModFix/>
          </a:blip>
          <a:srcRect b="-820" l="73982" r="10058" t="52041"/>
          <a:stretch/>
        </p:blipFill>
        <p:spPr>
          <a:xfrm>
            <a:off x="6042001" y="3081326"/>
            <a:ext cx="2347786" cy="95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496" name="Google Shape;496;p23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3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2.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영화 예매 – 좌석 확인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#동등 join</a:t>
            </a:r>
            <a:br>
              <a:rPr lang="en-US" sz="2400">
                <a:solidFill>
                  <a:schemeClr val="accent5"/>
                </a:solidFill>
              </a:rPr>
            </a:b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3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501" name="Google Shape;501;p23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벌써 좌석이 꽤 차 있다.</a:t>
            </a: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23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504" name="Google Shape;504;p23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3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23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23"/>
          <p:cNvSpPr txBox="1"/>
          <p:nvPr>
            <p:ph idx="2" type="body"/>
          </p:nvPr>
        </p:nvSpPr>
        <p:spPr>
          <a:xfrm>
            <a:off x="2720728" y="2261890"/>
            <a:ext cx="57273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600"/>
              <a:t>SELECT count(isseat) AS 예매된좌석수</a:t>
            </a:r>
            <a:endParaRPr sz="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FROM (  SELECT *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   FROM movieinfo i, blairwitch_seat b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   WHERE isseat = 1 AND i.movienum = b.movienum	)</a:t>
            </a:r>
            <a:endParaRPr sz="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GROUP BY isseat;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600"/>
              <a:t>SELECT count(isseat) AS 예매가능한좌석수</a:t>
            </a:r>
            <a:endParaRPr sz="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FROM (  SELECT *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    FROM movieinfo i, blairwitch_seat b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    WHERE isseat = 0 AND i.movienum = b.movienum)	)</a:t>
            </a:r>
            <a:endParaRPr sz="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600"/>
              <a:t>	GROUP BY isseat;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600"/>
            </a:br>
            <a:br>
              <a:rPr lang="en-US" sz="600"/>
            </a:br>
            <a:endParaRPr sz="600"/>
          </a:p>
        </p:txBody>
      </p:sp>
      <p:pic>
        <p:nvPicPr>
          <p:cNvPr descr="https://lh4.googleusercontent.com/SJeHQBb0vjGYBF45Rkg5ru-APpbHV_LXxXmp2_G7w07COPUFdoiRXgPAoaLIqE5rs7TrtoqU5Zjyk9bkCxyCSfitLPpCbWkrLY7KbFoRMQDILk-cGMBxqTTH8pgl85i9XDivibom" id="509" name="Google Shape;50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3900" y="1319210"/>
            <a:ext cx="3592118" cy="272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3"/>
          <p:cNvPicPr preferRelativeResize="0"/>
          <p:nvPr/>
        </p:nvPicPr>
        <p:blipFill rotWithShape="1">
          <a:blip r:embed="rId7">
            <a:alphaModFix/>
          </a:blip>
          <a:srcRect b="31521" l="80019" r="9006" t="51054"/>
          <a:stretch/>
        </p:blipFill>
        <p:spPr>
          <a:xfrm>
            <a:off x="2804596" y="1389647"/>
            <a:ext cx="2278051" cy="101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515" name="Google Shape;515;gadd6c02a2e_0_3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1870364" y="1064327"/>
            <a:ext cx="7273636" cy="370955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add6c02a2e_0_38"/>
          <p:cNvSpPr txBox="1"/>
          <p:nvPr>
            <p:ph type="title"/>
          </p:nvPr>
        </p:nvSpPr>
        <p:spPr>
          <a:xfrm>
            <a:off x="273742" y="485490"/>
            <a:ext cx="92364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2.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영화 예매 – 좌석 확인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#동등join</a:t>
            </a:r>
            <a:endParaRPr sz="2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517" name="Google Shape;517;gadd6c02a2e_0_38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gadd6c02a2e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add6c02a2e_0_38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520" name="Google Shape;520;gadd6c02a2e_0_38"/>
          <p:cNvSpPr/>
          <p:nvPr/>
        </p:nvSpPr>
        <p:spPr>
          <a:xfrm>
            <a:off x="-10920" y="4559012"/>
            <a:ext cx="9154800" cy="584400"/>
          </a:xfrm>
          <a:prstGeom prst="rect">
            <a:avLst/>
          </a:prstGeom>
          <a:solidFill>
            <a:srgbClr val="4C74D7">
              <a:alpha val="6470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arenR"/>
            </a:pPr>
            <a:r>
              <a:rPr lang="en-US" sz="1300">
                <a:solidFill>
                  <a:schemeClr val="lt1"/>
                </a:solidFill>
              </a:rPr>
              <a:t>영화를 좋은 자리에서 보려고 정 중앙인 B줄의 가운데인 B25를 선택한다. 예매되어 있었다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arenR"/>
            </a:pPr>
            <a:r>
              <a:rPr lang="en-US" sz="1300">
                <a:solidFill>
                  <a:schemeClr val="lt1"/>
                </a:solidFill>
              </a:rPr>
              <a:t>B열에 남은 좌석 확인 후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arenR"/>
            </a:pPr>
            <a:r>
              <a:rPr lang="en-US" sz="1300">
                <a:solidFill>
                  <a:schemeClr val="lt1"/>
                </a:solidFill>
              </a:rPr>
              <a:t>바로 옆 좌석인 B24를 예매한다.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21" name="Google Shape;521;gadd6c02a2e_0_38"/>
          <p:cNvSpPr/>
          <p:nvPr/>
        </p:nvSpPr>
        <p:spPr>
          <a:xfrm>
            <a:off x="-19085" y="4176403"/>
            <a:ext cx="2351400" cy="383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gadd6c02a2e_0_38"/>
          <p:cNvGrpSpPr/>
          <p:nvPr/>
        </p:nvGrpSpPr>
        <p:grpSpPr>
          <a:xfrm>
            <a:off x="1" y="2860146"/>
            <a:ext cx="2092570" cy="1316830"/>
            <a:chOff x="0" y="3002650"/>
            <a:chExt cx="2092570" cy="1316830"/>
          </a:xfrm>
        </p:grpSpPr>
        <p:pic>
          <p:nvPicPr>
            <p:cNvPr id="523" name="Google Shape;523;gadd6c02a2e_0_38"/>
            <p:cNvPicPr preferRelativeResize="0"/>
            <p:nvPr/>
          </p:nvPicPr>
          <p:blipFill rotWithShape="1">
            <a:blip r:embed="rId5">
              <a:alphaModFix/>
            </a:blip>
            <a:srcRect b="68758" l="0" r="0" t="0"/>
            <a:stretch/>
          </p:blipFill>
          <p:spPr>
            <a:xfrm>
              <a:off x="0" y="3011995"/>
              <a:ext cx="2092570" cy="1307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gadd6c02a2e_0_38"/>
            <p:cNvSpPr/>
            <p:nvPr/>
          </p:nvSpPr>
          <p:spPr>
            <a:xfrm rot="1367103">
              <a:off x="1119578" y="3059362"/>
              <a:ext cx="348013" cy="273624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gadd6c02a2e_0_38"/>
          <p:cNvSpPr/>
          <p:nvPr/>
        </p:nvSpPr>
        <p:spPr>
          <a:xfrm>
            <a:off x="5082639" y="4049486"/>
            <a:ext cx="1003500" cy="148500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add6c02a2e_0_3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gadd6c02a2e_0_38"/>
          <p:cNvSpPr txBox="1"/>
          <p:nvPr>
            <p:ph idx="2" type="body"/>
          </p:nvPr>
        </p:nvSpPr>
        <p:spPr>
          <a:xfrm>
            <a:off x="2753591" y="1352625"/>
            <a:ext cx="57951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moviename, seat_num, isseat</a:t>
            </a:r>
            <a:endParaRPr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FROM movieinfo i, blairwitch_seat b</a:t>
            </a:r>
            <a:endParaRPr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WHERE b.seat_num = 'B25' AND i.movienum = b.movienum;</a:t>
            </a:r>
            <a:endParaRPr sz="10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SELECT moviename, seat_num, isseat, reservation_num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FROM movieinfo i, blairwitch_seat b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WHERE b.isseat = 0 AND b.seat_num like 'B2_' AND i.movienum = b.movienum;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r>
              <a:rPr lang="en-US" sz="1050"/>
              <a:t> </a:t>
            </a:r>
            <a:br>
              <a:rPr lang="en-US" sz="1050"/>
            </a:br>
            <a:br>
              <a:rPr lang="en-US" sz="1050"/>
            </a:br>
            <a:endParaRPr sz="1050"/>
          </a:p>
        </p:txBody>
      </p:sp>
      <p:pic>
        <p:nvPicPr>
          <p:cNvPr id="528" name="Google Shape;528;gadd6c02a2e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600" y="1300063"/>
            <a:ext cx="59436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add6c02a2e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3600" y="2068338"/>
            <a:ext cx="59436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add6c02a2e_0_38"/>
          <p:cNvSpPr/>
          <p:nvPr/>
        </p:nvSpPr>
        <p:spPr>
          <a:xfrm>
            <a:off x="2602548" y="1160560"/>
            <a:ext cx="44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add6c02a2e_0_38"/>
          <p:cNvSpPr/>
          <p:nvPr/>
        </p:nvSpPr>
        <p:spPr>
          <a:xfrm>
            <a:off x="2536528" y="2068341"/>
            <a:ext cx="44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gadd6c02a2e_0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3900" y="3449475"/>
            <a:ext cx="57951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add6c02a2e_0_38"/>
          <p:cNvSpPr/>
          <p:nvPr/>
        </p:nvSpPr>
        <p:spPr>
          <a:xfrm>
            <a:off x="2536535" y="3364659"/>
            <a:ext cx="44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538" name="Google Shape;538;p25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5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2.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영화 예매 – 좌석 확인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#insert</a:t>
            </a:r>
            <a:endParaRPr sz="2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#to date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#where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540" name="Google Shape;540;p25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5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1) 연지는 CUSTOMER 테이블에 &lt;블레어 위치 프로젝트 2&gt;를 예매 후 </a:t>
            </a:r>
            <a:b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2) 자신의 예매번호 1231번을 검색해 예매상황을 확인한다.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3) 아 맞다! 할인쿠폰을 제대로 썼는지 특별히 따로 확인한다. 1이면 사용이 된 것이다. </a:t>
            </a:r>
            <a:b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25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546" name="Google Shape;546;p25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25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25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5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5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5"/>
          <p:cNvSpPr/>
          <p:nvPr/>
        </p:nvSpPr>
        <p:spPr>
          <a:xfrm>
            <a:off x="2536535" y="3087771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5"/>
          <p:cNvSpPr txBox="1"/>
          <p:nvPr>
            <p:ph idx="2" type="body"/>
          </p:nvPr>
        </p:nvSpPr>
        <p:spPr>
          <a:xfrm>
            <a:off x="2753591" y="1352625"/>
            <a:ext cx="5795034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INSERT INTO CUSTOMER VALUES(1231,'김연지',3,'블레어 위치 프로젝트 2','3관',to_date('11-27-2020','mm-dd-yyyy'),'15:30',11000,1);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* FROM CUSTOMER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WHERE reservation_num = 1231;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isdiscount  FROM CUSTOMER 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WHERE reservation_num = 1231;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r>
              <a:rPr lang="en-US" sz="1050"/>
              <a:t> </a:t>
            </a:r>
            <a:br>
              <a:rPr lang="en-US" sz="1050"/>
            </a:br>
            <a:br>
              <a:rPr lang="en-US" sz="1050"/>
            </a:br>
            <a:endParaRPr sz="1050"/>
          </a:p>
        </p:txBody>
      </p:sp>
      <p:pic>
        <p:nvPicPr>
          <p:cNvPr descr="https://lh5.googleusercontent.com/LwjYPToj_vlc8RZUBYvVxJ-QIsI8PfGWvxPCQnbDUT-9hQEdxnd0cifBWoAKysgJflldWPfi5uWA02E3sIG7hnfs4wARmxkthegm9aFewV516bp7s2_6viUxkPVYPg8vkzzloeqL" id="554" name="Google Shape;5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4859" y="1834284"/>
            <a:ext cx="59436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D2Dl8SGexpKle8dtGMtK9SCxmCDYe5xGssiMU3m2u-XkB__XI4LSHPwCp44mJSzQutsTwAf5sochjzQ11E2Mg_X5zYMUXsS--vZBUbxCMk5qdPPRv4vvGEb3UZVUTjK1Ds_tXZkF" id="555" name="Google Shape;5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5624" y="2777462"/>
            <a:ext cx="5855942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bUBzq1aeMT2_gDMhVHJYLMw8qgpuEXdGjkG7uVAvnY3gQvjO2ZaVFByJLtpfN6mDSlHDw33DdnMKS-Y84LHRsz9K1iknXrSCk2OR7BlGA-2J4_ZyLDLLlAASAQkKDk5s-h-rKhWM" id="557" name="Google Shape;55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30846" y="3529763"/>
            <a:ext cx="2090536" cy="64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적 장애인 부부 속여 휴대폰 요금 폭탄 1800만원&quot; - 중앙일보" id="562" name="Google Shape;5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775" y="641350"/>
            <a:ext cx="45148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6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2.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영화 예매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564" name="Google Shape;564;p26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5" name="Google Shape;5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6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567" name="Google Shape;567;p26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26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6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6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8681">
            <a:off x="4945670" y="1260928"/>
            <a:ext cx="1771394" cy="280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86699">
            <a:off x="5148546" y="1745240"/>
            <a:ext cx="256259" cy="2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8887" y="0"/>
            <a:ext cx="12220904" cy="58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7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2745"/>
            </a:schemeClr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2466585" y="1678618"/>
            <a:ext cx="4210831" cy="107648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찾아 보기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7"/>
          <p:cNvSpPr/>
          <p:nvPr/>
        </p:nvSpPr>
        <p:spPr>
          <a:xfrm>
            <a:off x="26100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7"/>
          <p:cNvSpPr/>
          <p:nvPr/>
        </p:nvSpPr>
        <p:spPr>
          <a:xfrm>
            <a:off x="286379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7"/>
          <p:cNvSpPr/>
          <p:nvPr/>
        </p:nvSpPr>
        <p:spPr>
          <a:xfrm>
            <a:off x="31129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336442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361588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7"/>
          <p:cNvSpPr/>
          <p:nvPr/>
        </p:nvSpPr>
        <p:spPr>
          <a:xfrm>
            <a:off x="38673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411880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7"/>
          <p:cNvSpPr/>
          <p:nvPr/>
        </p:nvSpPr>
        <p:spPr>
          <a:xfrm>
            <a:off x="43702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7"/>
          <p:cNvSpPr/>
          <p:nvPr/>
        </p:nvSpPr>
        <p:spPr>
          <a:xfrm>
            <a:off x="462401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7"/>
          <p:cNvSpPr txBox="1"/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Loading…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0" name="Google Shape;59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4871802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5125553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7"/>
          <p:cNvSpPr/>
          <p:nvPr/>
        </p:nvSpPr>
        <p:spPr>
          <a:xfrm>
            <a:off x="5379304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5633056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599" name="Google Shape;599;p28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8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3.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리뷰 보기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#where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601" name="Google Shape;601;p28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" name="Google Shape;6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8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604" name="Google Shape;604;p28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“데이트, 로맨틱, 성공적!” 하기 위해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썸남에게 예매 내역을 보내기 전에 오늘 볼 영화(movienum=3)에 대해 다른사람이 쓴 리뷰들(REVIEW)을 찾아 본다.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8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p28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607" name="Google Shape;607;p28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28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1" name="Google Shape;611;p28"/>
          <p:cNvSpPr txBox="1"/>
          <p:nvPr>
            <p:ph idx="2" type="body"/>
          </p:nvPr>
        </p:nvSpPr>
        <p:spPr>
          <a:xfrm>
            <a:off x="2776451" y="1527885"/>
            <a:ext cx="5795034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050"/>
              <a:t>SELECT movienum, moviename, review 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FROM MOVIE_REVIEW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WHERE movienum = 3;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r>
              <a:rPr lang="en-US" sz="1050"/>
              <a:t> </a:t>
            </a:r>
            <a:br>
              <a:rPr lang="en-US" sz="1050"/>
            </a:br>
            <a:br>
              <a:rPr lang="en-US" sz="1050"/>
            </a:br>
            <a:endParaRPr sz="1050"/>
          </a:p>
        </p:txBody>
      </p:sp>
      <p:pic>
        <p:nvPicPr>
          <p:cNvPr descr="https://lh5.googleusercontent.com/rqPRvdq0bLC4t_xHcCfntqpvdheiAK3st3hpA_70G0ISopA4-ltXySKq-p1X1_LVxiKuJazQ4-TX8ysmK133hMTQo_63LTqKRCOkp2tiwqGgszAMKAJvmJu04QS1e2Jx6Gg44_bd" id="612" name="Google Shape;612;p28"/>
          <p:cNvPicPr preferRelativeResize="0"/>
          <p:nvPr/>
        </p:nvPicPr>
        <p:blipFill rotWithShape="1">
          <a:blip r:embed="rId6">
            <a:alphaModFix/>
          </a:blip>
          <a:srcRect b="2590" l="30398" r="40755" t="5534"/>
          <a:stretch/>
        </p:blipFill>
        <p:spPr>
          <a:xfrm>
            <a:off x="4720590" y="2708910"/>
            <a:ext cx="3821430" cy="1306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rqPRvdq0bLC4t_xHcCfntqpvdheiAK3st3hpA_70G0ISopA4-ltXySKq-p1X1_LVxiKuJazQ4-TX8ysmK133hMTQo_63LTqKRCOkp2tiwqGgszAMKAJvmJu04QS1e2Jx6Gg44_bd" id="613" name="Google Shape;613;p28"/>
          <p:cNvPicPr preferRelativeResize="0"/>
          <p:nvPr/>
        </p:nvPicPr>
        <p:blipFill rotWithShape="1">
          <a:blip r:embed="rId6">
            <a:alphaModFix/>
          </a:blip>
          <a:srcRect b="-1786" l="0" r="84249" t="5624"/>
          <a:stretch/>
        </p:blipFill>
        <p:spPr>
          <a:xfrm>
            <a:off x="2679699" y="2708910"/>
            <a:ext cx="2086611" cy="136779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8"/>
          <p:cNvSpPr/>
          <p:nvPr/>
        </p:nvSpPr>
        <p:spPr>
          <a:xfrm>
            <a:off x="6393180" y="2052787"/>
            <a:ext cx="4572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600" u="none" cap="none" strike="noStrike">
                <a:solidFill>
                  <a:srgbClr val="D031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D03100"/>
                </a:solidFill>
                <a:latin typeface="Arial"/>
                <a:ea typeface="Arial"/>
                <a:cs typeface="Arial"/>
                <a:sym typeface="Arial"/>
              </a:rPr>
              <a:t>악평 일색이다. </a:t>
            </a:r>
            <a:endParaRPr b="1" i="0" sz="1600" u="none" cap="none" strike="noStrike">
              <a:solidFill>
                <a:srgbClr val="D031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600" u="none" cap="none" strike="noStrike">
                <a:solidFill>
                  <a:srgbClr val="D031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600" u="none" cap="none" strike="noStrike">
              <a:solidFill>
                <a:srgbClr val="D031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공포영화 원래 잘보는데” 10대들이 '암전' 본 반응"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2697"/>
            <a:ext cx="9554616" cy="47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빨리 사귀려면 공포영화가 국룰이지!!!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귀신 나올 때 아아악 소리지르면서 니가 먼저 손 꼭 잡아버려~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0" y="475013"/>
            <a:ext cx="3714750" cy="38372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연애마스터 민재의 조언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0" y="4071079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 재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56" name="Google Shape;15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제목 없음-9.png" id="157" name="Google Shape;1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855" y="1974273"/>
            <a:ext cx="1415605" cy="211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619" name="Google Shape;619;p29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9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3.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리뷰 보기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#group function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#subquery</a:t>
            </a:r>
            <a:endParaRPr sz="2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#rownum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621" name="Google Shape;621;p29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2" name="Google Shape;6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9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624" name="Google Shape;624;p29"/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다른 영화를 예매하기 위해 다시 MOVIEINFO에서 가장 평균별점이 높은 영화를 찾아본다.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9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29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627" name="Google Shape;627;p29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29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29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9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29"/>
          <p:cNvSpPr txBox="1"/>
          <p:nvPr>
            <p:ph idx="2" type="body"/>
          </p:nvPr>
        </p:nvSpPr>
        <p:spPr>
          <a:xfrm>
            <a:off x="2776451" y="1485975"/>
            <a:ext cx="5795034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SELECT ROWNUM, moviename, 평균별점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FROM (SELECT moviename, AVG(star) AS 평균별점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FROM MOVIE_REVIEW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GROUP BY moviename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	ORDER BY AVG(star) DESC)</a:t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WHERE ROWNUM &lt; 2;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endParaRPr sz="1050"/>
          </a:p>
        </p:txBody>
      </p:sp>
      <p:pic>
        <p:nvPicPr>
          <p:cNvPr descr="https://lh3.googleusercontent.com/bGI1cqgZJNLvtevROKIzG8qITmM_jfd-sbccVCI5HtubVctNQZYh2TgnSeVdofFwMl5NhU3sEntg-kpmqhWDgjv5E6dPvrwDxs8k_eAqBN5sNYcx6PvIbyH_V4Ff0d5H_YdUXhe5" id="632" name="Google Shape;632;p29"/>
          <p:cNvPicPr preferRelativeResize="0"/>
          <p:nvPr/>
        </p:nvPicPr>
        <p:blipFill rotWithShape="1">
          <a:blip r:embed="rId6">
            <a:alphaModFix/>
          </a:blip>
          <a:srcRect b="0" l="0" r="672" t="66844"/>
          <a:stretch/>
        </p:blipFill>
        <p:spPr>
          <a:xfrm>
            <a:off x="2530363" y="3216536"/>
            <a:ext cx="5903632" cy="7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32261"/>
            <a:ext cx="9467850" cy="75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0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2745"/>
            </a:schemeClr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0"/>
          <p:cNvSpPr/>
          <p:nvPr/>
        </p:nvSpPr>
        <p:spPr>
          <a:xfrm>
            <a:off x="2466585" y="1678618"/>
            <a:ext cx="4210831" cy="107648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4.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예매 취소 및 변경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0"/>
          <p:cNvSpPr/>
          <p:nvPr/>
        </p:nvSpPr>
        <p:spPr>
          <a:xfrm>
            <a:off x="26100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0"/>
          <p:cNvSpPr/>
          <p:nvPr/>
        </p:nvSpPr>
        <p:spPr>
          <a:xfrm>
            <a:off x="286379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0"/>
          <p:cNvSpPr/>
          <p:nvPr/>
        </p:nvSpPr>
        <p:spPr>
          <a:xfrm>
            <a:off x="31129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0"/>
          <p:cNvSpPr/>
          <p:nvPr/>
        </p:nvSpPr>
        <p:spPr>
          <a:xfrm>
            <a:off x="336442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0"/>
          <p:cNvSpPr/>
          <p:nvPr/>
        </p:nvSpPr>
        <p:spPr>
          <a:xfrm>
            <a:off x="361588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0"/>
          <p:cNvSpPr/>
          <p:nvPr/>
        </p:nvSpPr>
        <p:spPr>
          <a:xfrm>
            <a:off x="38673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411880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0"/>
          <p:cNvSpPr/>
          <p:nvPr/>
        </p:nvSpPr>
        <p:spPr>
          <a:xfrm>
            <a:off x="43702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0"/>
          <p:cNvSpPr/>
          <p:nvPr/>
        </p:nvSpPr>
        <p:spPr>
          <a:xfrm>
            <a:off x="462401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0"/>
          <p:cNvSpPr txBox="1"/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Loading…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p30"/>
          <p:cNvSpPr/>
          <p:nvPr/>
        </p:nvSpPr>
        <p:spPr>
          <a:xfrm>
            <a:off x="4871802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0"/>
          <p:cNvSpPr/>
          <p:nvPr/>
        </p:nvSpPr>
        <p:spPr>
          <a:xfrm>
            <a:off x="5125553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"/>
          <p:cNvSpPr/>
          <p:nvPr/>
        </p:nvSpPr>
        <p:spPr>
          <a:xfrm>
            <a:off x="5379304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0"/>
          <p:cNvSpPr/>
          <p:nvPr/>
        </p:nvSpPr>
        <p:spPr>
          <a:xfrm>
            <a:off x="5633056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0"/>
          <p:cNvSpPr/>
          <p:nvPr/>
        </p:nvSpPr>
        <p:spPr>
          <a:xfrm>
            <a:off x="5368447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0"/>
          <p:cNvSpPr/>
          <p:nvPr/>
        </p:nvSpPr>
        <p:spPr>
          <a:xfrm>
            <a:off x="5622198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0"/>
          <p:cNvSpPr/>
          <p:nvPr/>
        </p:nvSpPr>
        <p:spPr>
          <a:xfrm>
            <a:off x="5875949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0"/>
          <p:cNvSpPr/>
          <p:nvPr/>
        </p:nvSpPr>
        <p:spPr>
          <a:xfrm>
            <a:off x="6129701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663" name="Google Shape;663;p31"/>
          <p:cNvPicPr preferRelativeResize="0"/>
          <p:nvPr/>
        </p:nvPicPr>
        <p:blipFill rotWithShape="1">
          <a:blip r:embed="rId3">
            <a:alphaModFix/>
          </a:blip>
          <a:srcRect b="0" l="0" r="3343" t="0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1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4.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예매 취소 및 재예매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#delete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#insert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665" name="Google Shape;665;p3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6" name="Google Shape;6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1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1) 연지는 이전에 했던 예매번호 1231번 영화예매를 취소한다.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2) 그 후, &lt;스파이더맨 : 뉴 유니버스&gt; 영화를 다시 예매한다.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3) 혹시 모르니까 예매내역을 확인, 또 확인해본다!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1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31"/>
          <p:cNvGrpSpPr/>
          <p:nvPr/>
        </p:nvGrpSpPr>
        <p:grpSpPr>
          <a:xfrm>
            <a:off x="1" y="2860146"/>
            <a:ext cx="2092569" cy="1316831"/>
            <a:chOff x="0" y="3002650"/>
            <a:chExt cx="2092569" cy="1316831"/>
          </a:xfrm>
        </p:grpSpPr>
        <p:pic>
          <p:nvPicPr>
            <p:cNvPr id="671" name="Google Shape;671;p31"/>
            <p:cNvPicPr preferRelativeResize="0"/>
            <p:nvPr/>
          </p:nvPicPr>
          <p:blipFill rotWithShape="1">
            <a:blip r:embed="rId5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31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31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rgbClr val="141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1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31"/>
          <p:cNvSpPr txBox="1"/>
          <p:nvPr>
            <p:ph idx="2" type="body"/>
          </p:nvPr>
        </p:nvSpPr>
        <p:spPr>
          <a:xfrm>
            <a:off x="2776451" y="1367641"/>
            <a:ext cx="5795034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DELETE FROM CUSTOMER WHERE reservation_num = 1231;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INSERT INTO CUSTOMER VALUES(1231,'김연지',2,'스파이더맨 : 뉴 유니버스','2관',to_date('11-27-2020','mm-dd-yyyy'),'17:20',13000,1);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SELECT * FROM CUSTOMER WHERE reservation_num = 1231;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SELECT *  FROM CUSTOMER WHERE username LIKE '김연지';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050"/>
              <a:t>SELECT *  FROM CUSTOMER WHERE username = '김연지';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en-US" sz="1050"/>
            </a:br>
            <a:endParaRPr sz="1050"/>
          </a:p>
        </p:txBody>
      </p:sp>
      <p:grpSp>
        <p:nvGrpSpPr>
          <p:cNvPr id="676" name="Google Shape;676;p31"/>
          <p:cNvGrpSpPr/>
          <p:nvPr/>
        </p:nvGrpSpPr>
        <p:grpSpPr>
          <a:xfrm>
            <a:off x="2691728" y="1688951"/>
            <a:ext cx="5935905" cy="688489"/>
            <a:chOff x="2670212" y="1861073"/>
            <a:chExt cx="5935905" cy="688489"/>
          </a:xfrm>
        </p:grpSpPr>
        <p:sp>
          <p:nvSpPr>
            <p:cNvPr id="677" name="Google Shape;677;p31"/>
            <p:cNvSpPr/>
            <p:nvPr/>
          </p:nvSpPr>
          <p:spPr>
            <a:xfrm>
              <a:off x="5292762" y="1861073"/>
              <a:ext cx="3313355" cy="6884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lh6.googleusercontent.com/9WcB_HK4uKdDZRVn81zNitNng3ETYSoB6oFUC5D1m-IMVGA3u_sFc0pwMzbps2tAdDPjl9hOT3nd2yrFxtu1RoPZcXd3U4lqZBi9k3xEeSFam3o26_2FqzzegACrj8gU-bxe8raw" id="678" name="Google Shape;678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70212" y="1862996"/>
              <a:ext cx="2746260" cy="686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31"/>
          <p:cNvSpPr/>
          <p:nvPr/>
        </p:nvSpPr>
        <p:spPr>
          <a:xfrm>
            <a:off x="2734235" y="3709851"/>
            <a:ext cx="5882640" cy="4210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GfCeAHdJtTsCUIOgynjjmJYwsx0iVHUyTHEHti1IfZ7vL8-Tsf6T0ZH83Ne_LllUMih7-UUR0aiFwrPAoduQVcpFQQuL2adMcmqGYTEbRIpLbmUZSIUnwdOZXMJ6CHT8zEXQZNtp" id="680" name="Google Shape;68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4152" y="2822931"/>
            <a:ext cx="5903632" cy="29328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1"/>
          <p:cNvSpPr/>
          <p:nvPr/>
        </p:nvSpPr>
        <p:spPr>
          <a:xfrm>
            <a:off x="2516486" y="1397229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2497172" y="2359552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2536535" y="3087771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aTD8pPzBBBNk7CGodGOmthRF9kgl2xE5ta5_gmz1PkSgnmZC49CSHlSaTtvtx524KSMUKnw-gc4c-NRKu2ZumqmvRshw9F_8JxciM6TBqrHQG8rupp7pRicaNHvHLl3xavuBcxYT" id="684" name="Google Shape;684;p31"/>
          <p:cNvPicPr preferRelativeResize="0"/>
          <p:nvPr/>
        </p:nvPicPr>
        <p:blipFill rotWithShape="1">
          <a:blip r:embed="rId8">
            <a:alphaModFix/>
          </a:blip>
          <a:srcRect b="0" l="0" r="-936" t="50640"/>
          <a:stretch/>
        </p:blipFill>
        <p:spPr>
          <a:xfrm>
            <a:off x="2537279" y="3690257"/>
            <a:ext cx="5999298" cy="28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y of Christmas Trees - HISTORY" id="689" name="Google Shape;6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5581" y="-135597"/>
            <a:ext cx="10987405" cy="6180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33"/>
          <p:cNvGrpSpPr/>
          <p:nvPr/>
        </p:nvGrpSpPr>
        <p:grpSpPr>
          <a:xfrm>
            <a:off x="2728831" y="3358069"/>
            <a:ext cx="2506019" cy="1741744"/>
            <a:chOff x="0" y="3002650"/>
            <a:chExt cx="2092569" cy="1316831"/>
          </a:xfrm>
        </p:grpSpPr>
        <p:pic>
          <p:nvPicPr>
            <p:cNvPr id="691" name="Google Shape;691;p33"/>
            <p:cNvPicPr preferRelativeResize="0"/>
            <p:nvPr/>
          </p:nvPicPr>
          <p:blipFill rotWithShape="1">
            <a:blip r:embed="rId4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33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제목 없음-9.png" id="693" name="Google Shape;6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824" y="3183379"/>
            <a:ext cx="1311953" cy="1960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제목 없음-4.png" id="694" name="Google Shape;694;p33"/>
          <p:cNvPicPr preferRelativeResize="0"/>
          <p:nvPr/>
        </p:nvPicPr>
        <p:blipFill rotWithShape="1">
          <a:blip r:embed="rId6">
            <a:alphaModFix/>
          </a:blip>
          <a:srcRect b="13206" l="0" r="965" t="0"/>
          <a:stretch/>
        </p:blipFill>
        <p:spPr>
          <a:xfrm flipH="1">
            <a:off x="6163414" y="3196675"/>
            <a:ext cx="1737002" cy="188639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3"/>
          <p:cNvSpPr/>
          <p:nvPr/>
        </p:nvSpPr>
        <p:spPr>
          <a:xfrm>
            <a:off x="-838200" y="-1028700"/>
            <a:ext cx="10782300" cy="7213600"/>
          </a:xfrm>
          <a:prstGeom prst="rect">
            <a:avLst/>
          </a:prstGeom>
          <a:solidFill>
            <a:schemeClr val="accent1">
              <a:alpha val="62745"/>
            </a:schemeClr>
          </a:solidFill>
          <a:ln cap="flat" cmpd="sng" w="254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3"/>
          <p:cNvSpPr/>
          <p:nvPr/>
        </p:nvSpPr>
        <p:spPr>
          <a:xfrm>
            <a:off x="2466585" y="1678618"/>
            <a:ext cx="4210831" cy="107648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5.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한달 후…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크리스마스가 왔다.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3"/>
          <p:cNvSpPr/>
          <p:nvPr/>
        </p:nvSpPr>
        <p:spPr>
          <a:xfrm>
            <a:off x="26100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3"/>
          <p:cNvSpPr/>
          <p:nvPr/>
        </p:nvSpPr>
        <p:spPr>
          <a:xfrm>
            <a:off x="286379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3"/>
          <p:cNvSpPr/>
          <p:nvPr/>
        </p:nvSpPr>
        <p:spPr>
          <a:xfrm>
            <a:off x="31129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3"/>
          <p:cNvSpPr/>
          <p:nvPr/>
        </p:nvSpPr>
        <p:spPr>
          <a:xfrm>
            <a:off x="336442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3"/>
          <p:cNvSpPr/>
          <p:nvPr/>
        </p:nvSpPr>
        <p:spPr>
          <a:xfrm>
            <a:off x="361588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3"/>
          <p:cNvSpPr/>
          <p:nvPr/>
        </p:nvSpPr>
        <p:spPr>
          <a:xfrm>
            <a:off x="386734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3"/>
          <p:cNvSpPr/>
          <p:nvPr/>
        </p:nvSpPr>
        <p:spPr>
          <a:xfrm>
            <a:off x="411880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3"/>
          <p:cNvSpPr/>
          <p:nvPr/>
        </p:nvSpPr>
        <p:spPr>
          <a:xfrm>
            <a:off x="4370267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3"/>
          <p:cNvSpPr/>
          <p:nvPr/>
        </p:nvSpPr>
        <p:spPr>
          <a:xfrm>
            <a:off x="4624018" y="3149600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3"/>
          <p:cNvSpPr txBox="1"/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Ending…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7" name="Google Shape;70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4871802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3"/>
          <p:cNvSpPr/>
          <p:nvPr/>
        </p:nvSpPr>
        <p:spPr>
          <a:xfrm>
            <a:off x="5125553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3"/>
          <p:cNvSpPr/>
          <p:nvPr/>
        </p:nvSpPr>
        <p:spPr>
          <a:xfrm>
            <a:off x="5379304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A2D66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3"/>
          <p:cNvSpPr/>
          <p:nvPr/>
        </p:nvSpPr>
        <p:spPr>
          <a:xfrm>
            <a:off x="5633056" y="3152372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D6ED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3"/>
          <p:cNvSpPr/>
          <p:nvPr/>
        </p:nvSpPr>
        <p:spPr>
          <a:xfrm>
            <a:off x="5368447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3"/>
          <p:cNvSpPr/>
          <p:nvPr/>
        </p:nvSpPr>
        <p:spPr>
          <a:xfrm>
            <a:off x="5622198" y="3154165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3"/>
          <p:cNvSpPr/>
          <p:nvPr/>
        </p:nvSpPr>
        <p:spPr>
          <a:xfrm>
            <a:off x="5885376" y="3161081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3"/>
          <p:cNvSpPr/>
          <p:nvPr/>
        </p:nvSpPr>
        <p:spPr>
          <a:xfrm>
            <a:off x="6128270" y="3162874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3"/>
          <p:cNvSpPr/>
          <p:nvPr/>
        </p:nvSpPr>
        <p:spPr>
          <a:xfrm>
            <a:off x="6382021" y="3162874"/>
            <a:ext cx="162316" cy="2286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4"/>
          <p:cNvSpPr/>
          <p:nvPr/>
        </p:nvSpPr>
        <p:spPr>
          <a:xfrm>
            <a:off x="348673" y="1066800"/>
            <a:ext cx="8363527" cy="3111500"/>
          </a:xfrm>
          <a:prstGeom prst="roundRect">
            <a:avLst>
              <a:gd fmla="val 16667" name="adj"/>
            </a:avLst>
          </a:prstGeom>
          <a:solidFill>
            <a:srgbClr val="5BBAFB">
              <a:alpha val="87450"/>
            </a:srgb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4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5.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한달 후…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723" name="Google Shape;723;p34"/>
          <p:cNvGrpSpPr/>
          <p:nvPr/>
        </p:nvGrpSpPr>
        <p:grpSpPr>
          <a:xfrm>
            <a:off x="-292100" y="1428285"/>
            <a:ext cx="4203699" cy="2750015"/>
            <a:chOff x="0" y="3002650"/>
            <a:chExt cx="2092569" cy="1316831"/>
          </a:xfrm>
        </p:grpSpPr>
        <p:pic>
          <p:nvPicPr>
            <p:cNvPr id="724" name="Google Shape;724;p34"/>
            <p:cNvPicPr preferRelativeResize="0"/>
            <p:nvPr/>
          </p:nvPicPr>
          <p:blipFill rotWithShape="1">
            <a:blip r:embed="rId3">
              <a:alphaModFix/>
            </a:blip>
            <a:srcRect b="68759" l="0" r="0" t="0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34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rect b="b" l="l" r="r" t="t"/>
              <a:pathLst>
                <a:path extrusionOk="0" h="273465" w="347811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rgbClr val="303030"/>
            </a:solidFill>
            <a:ln cap="flat" cmpd="sng" w="25400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34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7" name="Google Shape;7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4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729" name="Google Shape;729;p34"/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외롭지 않다.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연지의 썸남은 애니메이션 덕후였고 심사숙고한 영화는 딱 그 남자의 취향이었기 때문이다.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4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2" name="Google Shape;732;p34"/>
          <p:cNvPicPr preferRelativeResize="0"/>
          <p:nvPr/>
        </p:nvPicPr>
        <p:blipFill rotWithShape="1">
          <a:blip r:embed="rId5">
            <a:alphaModFix/>
          </a:blip>
          <a:srcRect b="0" l="7381" r="0" t="8108"/>
          <a:stretch/>
        </p:blipFill>
        <p:spPr>
          <a:xfrm>
            <a:off x="3390900" y="1130300"/>
            <a:ext cx="4940300" cy="303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rt symbol - Wikipedia" id="733" name="Google Shape;73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000" y="2133600"/>
            <a:ext cx="1397000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omb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5"/>
          <p:cNvSpPr/>
          <p:nvPr/>
        </p:nvSpPr>
        <p:spPr>
          <a:xfrm>
            <a:off x="348673" y="1066800"/>
            <a:ext cx="8363527" cy="311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5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5.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한달 후…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740" name="Google Shape;740;p35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1" name="Google Shape;7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5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종욱도 외롭지 않다.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연지는 쿠폰은 쓰지 않았지만 새끼를 쳤기 때문이다.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5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종욱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5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제목 없음-4.png" id="746" name="Google Shape;746;p35"/>
          <p:cNvPicPr preferRelativeResize="0"/>
          <p:nvPr/>
        </p:nvPicPr>
        <p:blipFill rotWithShape="1">
          <a:blip r:embed="rId4">
            <a:alphaModFix/>
          </a:blip>
          <a:srcRect b="13206" l="0" r="965" t="0"/>
          <a:stretch/>
        </p:blipFill>
        <p:spPr>
          <a:xfrm>
            <a:off x="1981200" y="1643953"/>
            <a:ext cx="2293001" cy="256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1.PNG" id="747" name="Google Shape;74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9142" y="1587500"/>
            <a:ext cx="1837366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rt symbol - Wikipedia" id="748" name="Google Shape;74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600" y="2324100"/>
            <a:ext cx="1397000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"/>
          <p:cNvSpPr txBox="1"/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5"/>
                </a:solidFill>
              </a:rPr>
              <a:t>5. </a:t>
            </a: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한달 후…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754" name="Google Shape;754;p36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5" name="Google Shape;7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6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민재는 원래 외롭지 않다.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플레이데이터 최고의 연애마스터이기 때문이다.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6"/>
          <p:cNvSpPr/>
          <p:nvPr/>
        </p:nvSpPr>
        <p:spPr>
          <a:xfrm>
            <a:off x="-19085" y="4176403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민재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6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제목 없음-9.png" id="760" name="Google Shape;7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524" y="2260599"/>
            <a:ext cx="1293666" cy="1932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Spread Love as a Caregiver This Valentine's Day | IPR Healthcare" id="761" name="Google Shape;761;p36"/>
          <p:cNvPicPr preferRelativeResize="0"/>
          <p:nvPr/>
        </p:nvPicPr>
        <p:blipFill rotWithShape="1">
          <a:blip r:embed="rId5">
            <a:alphaModFix/>
          </a:blip>
          <a:srcRect b="0" l="5906" r="0" t="17235"/>
          <a:stretch/>
        </p:blipFill>
        <p:spPr>
          <a:xfrm>
            <a:off x="4165600" y="2016682"/>
            <a:ext cx="4356101" cy="215526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6"/>
          <p:cNvSpPr/>
          <p:nvPr/>
        </p:nvSpPr>
        <p:spPr>
          <a:xfrm>
            <a:off x="348673" y="1066800"/>
            <a:ext cx="8363527" cy="311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ARD BUNCH.PNG" id="763" name="Google Shape;76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567279">
            <a:off x="2550998" y="385692"/>
            <a:ext cx="2061437" cy="32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37"/>
          <p:cNvPicPr preferRelativeResize="0"/>
          <p:nvPr/>
        </p:nvPicPr>
        <p:blipFill rotWithShape="1">
          <a:blip r:embed="rId3">
            <a:alphaModFix/>
          </a:blip>
          <a:srcRect b="0" l="7381" r="0" t="8108"/>
          <a:stretch/>
        </p:blipFill>
        <p:spPr>
          <a:xfrm>
            <a:off x="0" y="-1"/>
            <a:ext cx="9144000" cy="561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770" name="Google Shape;77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J CGV [모바일형] 2D 영화관람권 (1인) :: 다나와" id="163" name="Google Shape;1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4929" y="0"/>
            <a:ext cx="4912879" cy="491287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rgbClr val="4C74D7">
              <a:alpha val="6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어! 나 얼마전에 개봉한 영화 블레어윗치인가 그거 할인쿠폰 있는데 너 줄까?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잘 되면 새끼 쳐라~~ 파이팅!!!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0" y="475013"/>
            <a:ext cx="3714750" cy="38372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연애 조력자 종욱의 조언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0" y="4071079"/>
            <a:ext cx="2351315" cy="38372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종욱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제목 없음-4.png" id="171" name="Google Shape;171;p4"/>
          <p:cNvPicPr preferRelativeResize="0"/>
          <p:nvPr/>
        </p:nvPicPr>
        <p:blipFill rotWithShape="1">
          <a:blip r:embed="rId5">
            <a:alphaModFix/>
          </a:blip>
          <a:srcRect b="13206" l="0" r="965" t="0"/>
          <a:stretch/>
        </p:blipFill>
        <p:spPr>
          <a:xfrm>
            <a:off x="288348" y="2161307"/>
            <a:ext cx="1935307" cy="191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736124" y="850211"/>
            <a:ext cx="7660830" cy="3719076"/>
          </a:xfrm>
          <a:prstGeom prst="roundRect">
            <a:avLst>
              <a:gd fmla="val 16667" name="adj"/>
            </a:avLst>
          </a:prstGeom>
          <a:solidFill>
            <a:schemeClr val="lt1">
              <a:alpha val="88627"/>
            </a:schemeClr>
          </a:solidFill>
          <a:ln cap="flat" cmpd="sng" w="19050">
            <a:solidFill>
              <a:srgbClr val="42424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>
                <a:solidFill>
                  <a:srgbClr val="F3F3F3"/>
                </a:solidFill>
                <a:latin typeface="Gulimche"/>
                <a:ea typeface="Gulimche"/>
                <a:cs typeface="Gulimche"/>
                <a:sym typeface="Gulimche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  <p:sp>
        <p:nvSpPr>
          <p:cNvPr id="181" name="Google Shape;18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2422075" y="16811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연지는 썸남과</a:t>
            </a:r>
            <a:endParaRPr b="0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2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어떤 영화를 보게 될까?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.gif" id="188" name="Google Shape;1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6302" y="431800"/>
            <a:ext cx="9482667" cy="444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6"/>
          <p:cNvGrpSpPr/>
          <p:nvPr/>
        </p:nvGrpSpPr>
        <p:grpSpPr>
          <a:xfrm>
            <a:off x="4199366" y="2699773"/>
            <a:ext cx="1885028" cy="2443728"/>
            <a:chOff x="4199366" y="2699773"/>
            <a:chExt cx="1885028" cy="2443728"/>
          </a:xfrm>
        </p:grpSpPr>
        <p:pic>
          <p:nvPicPr>
            <p:cNvPr descr="Portrait-oriented black smaptphone" id="190" name="Google Shape;190;p6"/>
            <p:cNvPicPr preferRelativeResize="0"/>
            <p:nvPr/>
          </p:nvPicPr>
          <p:blipFill rotWithShape="1">
            <a:blip r:embed="rId4">
              <a:alphaModFix/>
            </a:blip>
            <a:srcRect b="0" l="0" r="19979" t="0"/>
            <a:stretch/>
          </p:blipFill>
          <p:spPr>
            <a:xfrm rot="1168484">
              <a:off x="4550626" y="2788836"/>
              <a:ext cx="923075" cy="2265601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0" endPos="4000" fadeDir="5400012" kx="0" rotWithShape="0" algn="bl" stA="20000" stPos="0" sy="-100000" ky="0"/>
            </a:effectLst>
          </p:spPr>
        </p:pic>
        <p:pic>
          <p:nvPicPr>
            <p:cNvPr id="191" name="Google Shape;191;p6"/>
            <p:cNvPicPr preferRelativeResize="0"/>
            <p:nvPr/>
          </p:nvPicPr>
          <p:blipFill rotWithShape="1">
            <a:blip r:embed="rId5">
              <a:alphaModFix/>
            </a:blip>
            <a:srcRect b="14784" l="0" r="0" t="0"/>
            <a:stretch/>
          </p:blipFill>
          <p:spPr>
            <a:xfrm rot="1168484">
              <a:off x="4601000" y="2976661"/>
              <a:ext cx="1211740" cy="1837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6"/>
          <p:cNvSpPr/>
          <p:nvPr/>
        </p:nvSpPr>
        <p:spPr>
          <a:xfrm>
            <a:off x="134711" y="276010"/>
            <a:ext cx="8874579" cy="4732782"/>
          </a:xfrm>
          <a:prstGeom prst="roundRect">
            <a:avLst>
              <a:gd fmla="val 16667" name="adj"/>
            </a:avLst>
          </a:prstGeom>
          <a:noFill/>
          <a:ln cap="flat" cmpd="sng" w="381000">
            <a:solidFill>
              <a:srgbClr val="89A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flipH="1" rot="10800000">
            <a:off x="-12248" y="300503"/>
            <a:ext cx="498023" cy="872158"/>
          </a:xfrm>
          <a:prstGeom prst="rtTriangle">
            <a:avLst/>
          </a:prstGeom>
          <a:solidFill>
            <a:srgbClr val="89A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0" y="4292838"/>
            <a:ext cx="804182" cy="850662"/>
          </a:xfrm>
          <a:prstGeom prst="rtTriangle">
            <a:avLst/>
          </a:prstGeom>
          <a:solidFill>
            <a:srgbClr val="89A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0" y="-3105"/>
            <a:ext cx="9144002" cy="429491"/>
          </a:xfrm>
          <a:prstGeom prst="rect">
            <a:avLst/>
          </a:prstGeom>
          <a:solidFill>
            <a:srgbClr val="89A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 flipH="1" rot="-5400000">
            <a:off x="4691870" y="646963"/>
            <a:ext cx="5174147" cy="3864487"/>
          </a:xfrm>
          <a:prstGeom prst="flowChartManualInput">
            <a:avLst/>
          </a:prstGeom>
          <a:solidFill>
            <a:srgbClr val="89A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6299507" y="550013"/>
            <a:ext cx="3830745" cy="15650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영화 예매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시뮬레이션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7617279" y="-89807"/>
            <a:ext cx="138564" cy="2846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6045201" y="2906684"/>
            <a:ext cx="2753274" cy="3592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작업순서</a:t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6007100" y="2322866"/>
            <a:ext cx="2753274" cy="3592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6032500" y="3426776"/>
            <a:ext cx="2753274" cy="3592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DB 구성</a:t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6032500" y="3964731"/>
            <a:ext cx="2753274" cy="3592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시나리오</a:t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6032500" y="4504280"/>
            <a:ext cx="2753274" cy="3592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ENDING</a:t>
            </a:r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1800" y="3107882"/>
            <a:ext cx="295924" cy="3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547088" y="991838"/>
            <a:ext cx="3338775" cy="1085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1850900" y="1890600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작업순서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7"/>
          <p:cNvGrpSpPr/>
          <p:nvPr/>
        </p:nvGrpSpPr>
        <p:grpSpPr>
          <a:xfrm>
            <a:off x="498763" y="1506682"/>
            <a:ext cx="7992977" cy="2900693"/>
            <a:chOff x="1151023" y="1760004"/>
            <a:chExt cx="7120738" cy="2522680"/>
          </a:xfrm>
        </p:grpSpPr>
        <p:cxnSp>
          <p:nvCxnSpPr>
            <p:cNvPr id="213" name="Google Shape;213;p7"/>
            <p:cNvCxnSpPr/>
            <p:nvPr/>
          </p:nvCxnSpPr>
          <p:spPr>
            <a:xfrm>
              <a:off x="3620861" y="2983049"/>
              <a:ext cx="4650900" cy="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7"/>
            <p:cNvCxnSpPr/>
            <p:nvPr/>
          </p:nvCxnSpPr>
          <p:spPr>
            <a:xfrm>
              <a:off x="1151023" y="2983050"/>
              <a:ext cx="3218400" cy="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5" name="Google Shape;215;p7"/>
            <p:cNvGrpSpPr/>
            <p:nvPr/>
          </p:nvGrpSpPr>
          <p:grpSpPr>
            <a:xfrm>
              <a:off x="6405029" y="2431473"/>
              <a:ext cx="1040700" cy="1213576"/>
              <a:chOff x="5293201" y="2504209"/>
              <a:chExt cx="1040700" cy="1213576"/>
            </a:xfrm>
          </p:grpSpPr>
          <p:sp>
            <p:nvSpPr>
              <p:cNvPr id="216" name="Google Shape;216;p7"/>
              <p:cNvSpPr txBox="1"/>
              <p:nvPr/>
            </p:nvSpPr>
            <p:spPr>
              <a:xfrm>
                <a:off x="5297801" y="2856485"/>
                <a:ext cx="1029000" cy="861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시나리오에 맞는 쿼리문 작성</a:t>
                </a:r>
                <a:endParaRPr b="0" i="0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및 검토</a:t>
                </a:r>
                <a:endParaRPr b="0" i="0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7" name="Google Shape;217;p7"/>
              <p:cNvSpPr txBox="1"/>
              <p:nvPr/>
            </p:nvSpPr>
            <p:spPr>
              <a:xfrm>
                <a:off x="5293201" y="2504209"/>
                <a:ext cx="10407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5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테스팅</a:t>
                </a:r>
                <a:endParaRPr b="1" i="0" sz="105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18" name="Google Shape;218;p7"/>
            <p:cNvGrpSpPr/>
            <p:nvPr/>
          </p:nvGrpSpPr>
          <p:grpSpPr>
            <a:xfrm>
              <a:off x="5292201" y="2431473"/>
              <a:ext cx="1029024" cy="1213478"/>
              <a:chOff x="4180373" y="2504209"/>
              <a:chExt cx="1029024" cy="1213478"/>
            </a:xfrm>
          </p:grpSpPr>
          <p:sp>
            <p:nvSpPr>
              <p:cNvPr id="219" name="Google Shape;219;p7"/>
              <p:cNvSpPr txBox="1"/>
              <p:nvPr/>
            </p:nvSpPr>
            <p:spPr>
              <a:xfrm>
                <a:off x="4180373" y="2856387"/>
                <a:ext cx="1029000" cy="8613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테이블 및 데이터 쿼리문 작성</a:t>
                </a:r>
                <a:endParaRPr b="0" i="0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DATA INSERT</a:t>
                </a:r>
                <a:endParaRPr b="0" i="0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0" name="Google Shape;220;p7"/>
              <p:cNvSpPr txBox="1"/>
              <p:nvPr/>
            </p:nvSpPr>
            <p:spPr>
              <a:xfrm>
                <a:off x="4180397" y="2504209"/>
                <a:ext cx="10290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SQL로 변환</a:t>
                </a:r>
                <a:endParaRPr b="1" i="0" sz="10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21" name="Google Shape;221;p7"/>
            <p:cNvGrpSpPr/>
            <p:nvPr/>
          </p:nvGrpSpPr>
          <p:grpSpPr>
            <a:xfrm>
              <a:off x="4174749" y="2431473"/>
              <a:ext cx="1029028" cy="1213479"/>
              <a:chOff x="3062921" y="2504209"/>
              <a:chExt cx="1029028" cy="1213479"/>
            </a:xfrm>
          </p:grpSpPr>
          <p:sp>
            <p:nvSpPr>
              <p:cNvPr id="222" name="Google Shape;222;p7"/>
              <p:cNvSpPr txBox="1"/>
              <p:nvPr/>
            </p:nvSpPr>
            <p:spPr>
              <a:xfrm>
                <a:off x="3062921" y="2856388"/>
                <a:ext cx="1029000" cy="861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- 변수 종류 정하기</a:t>
                </a:r>
                <a:endParaRPr b="0" i="0" sz="9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- 데이터 취합</a:t>
                </a:r>
                <a:endParaRPr b="0" i="0" sz="9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3" name="Google Shape;223;p7"/>
              <p:cNvSpPr txBox="1"/>
              <p:nvPr/>
            </p:nvSpPr>
            <p:spPr>
              <a:xfrm>
                <a:off x="3062949" y="2504209"/>
                <a:ext cx="1029000" cy="3385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5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데이터 만들기</a:t>
                </a:r>
                <a:endParaRPr b="1" i="0" sz="105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24" name="Google Shape;224;p7"/>
            <p:cNvGrpSpPr/>
            <p:nvPr/>
          </p:nvGrpSpPr>
          <p:grpSpPr>
            <a:xfrm>
              <a:off x="3057328" y="2431473"/>
              <a:ext cx="1029000" cy="1213466"/>
              <a:chOff x="1945500" y="2504209"/>
              <a:chExt cx="1029000" cy="1213466"/>
            </a:xfrm>
          </p:grpSpPr>
          <p:sp>
            <p:nvSpPr>
              <p:cNvPr id="225" name="Google Shape;225;p7"/>
              <p:cNvSpPr txBox="1"/>
              <p:nvPr/>
            </p:nvSpPr>
            <p:spPr>
              <a:xfrm>
                <a:off x="1945500" y="2856375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구현할 서비스. 필요 데이터 선정</a:t>
                </a:r>
                <a:endParaRPr b="0" i="0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- RDBMS화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6" name="Google Shape;226;p7"/>
              <p:cNvSpPr txBox="1"/>
              <p:nvPr/>
            </p:nvSpPr>
            <p:spPr>
              <a:xfrm>
                <a:off x="1945500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5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시스템 기획</a:t>
                </a:r>
                <a:endParaRPr b="1" i="0" sz="105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27" name="Google Shape;227;p7"/>
            <p:cNvGrpSpPr/>
            <p:nvPr/>
          </p:nvGrpSpPr>
          <p:grpSpPr>
            <a:xfrm>
              <a:off x="1939868" y="2431473"/>
              <a:ext cx="1029012" cy="1213575"/>
              <a:chOff x="828040" y="2504209"/>
              <a:chExt cx="1029012" cy="1213575"/>
            </a:xfrm>
          </p:grpSpPr>
          <p:sp>
            <p:nvSpPr>
              <p:cNvPr id="228" name="Google Shape;228;p7"/>
              <p:cNvSpPr txBox="1"/>
              <p:nvPr/>
            </p:nvSpPr>
            <p:spPr>
              <a:xfrm>
                <a:off x="828040" y="2856484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9" name="Google Shape;229;p7"/>
              <p:cNvSpPr txBox="1"/>
              <p:nvPr/>
            </p:nvSpPr>
            <p:spPr>
              <a:xfrm>
                <a:off x="828052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050" u="none" cap="none" strike="noStrik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주제 선정</a:t>
                </a:r>
                <a:endParaRPr b="1" i="0" sz="105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30" name="Google Shape;230;p7"/>
            <p:cNvGrpSpPr/>
            <p:nvPr/>
          </p:nvGrpSpPr>
          <p:grpSpPr>
            <a:xfrm>
              <a:off x="4174418" y="1782210"/>
              <a:ext cx="1367797" cy="1312853"/>
              <a:chOff x="3588475" y="2010171"/>
              <a:chExt cx="1318359" cy="1265400"/>
            </a:xfrm>
          </p:grpSpPr>
          <p:sp>
            <p:nvSpPr>
              <p:cNvPr id="231" name="Google Shape;231;p7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fmla="val 10800000" name="adj1"/>
                  <a:gd fmla="val 21145742" name="adj2"/>
                  <a:gd fmla="val 4708" name="adj3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 rot="10800000">
              <a:off x="4142942" y="2942122"/>
              <a:ext cx="1367797" cy="1312853"/>
              <a:chOff x="3588475" y="2010171"/>
              <a:chExt cx="1318359" cy="1265400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fmla="val 10800000" name="adj1"/>
                  <a:gd fmla="val 21145742" name="adj2"/>
                  <a:gd fmla="val 4708" name="adj3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fmla="val 50000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7"/>
            <p:cNvGrpSpPr/>
            <p:nvPr/>
          </p:nvGrpSpPr>
          <p:grpSpPr>
            <a:xfrm>
              <a:off x="6128718" y="1760004"/>
              <a:ext cx="1367797" cy="1312853"/>
              <a:chOff x="3588475" y="2010171"/>
              <a:chExt cx="1318359" cy="1265400"/>
            </a:xfrm>
          </p:grpSpPr>
          <p:sp>
            <p:nvSpPr>
              <p:cNvPr id="237" name="Google Shape;237;p7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fmla="val 10800000" name="adj1"/>
                  <a:gd fmla="val 21145742" name="adj2"/>
                  <a:gd fmla="val 4708" name="adj3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7"/>
            <p:cNvSpPr/>
            <p:nvPr/>
          </p:nvSpPr>
          <p:spPr>
            <a:xfrm>
              <a:off x="1989628" y="2937408"/>
              <a:ext cx="9925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영화예매시스템</a:t>
              </a:r>
              <a:endParaRPr b="0" i="0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- 이유: 익숙한 </a:t>
              </a:r>
              <a:endParaRPr b="0" i="0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서비스를 통해 </a:t>
              </a:r>
              <a:endParaRPr b="0" i="0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SQL 리뷰</a:t>
              </a:r>
              <a:endParaRPr b="0" i="0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40" name="Google Shape;240;p7"/>
            <p:cNvGrpSpPr/>
            <p:nvPr/>
          </p:nvGrpSpPr>
          <p:grpSpPr>
            <a:xfrm rot="10800000">
              <a:off x="6082578" y="2969831"/>
              <a:ext cx="1367797" cy="1312853"/>
              <a:chOff x="3588475" y="2010171"/>
              <a:chExt cx="1318359" cy="1265400"/>
            </a:xfrm>
          </p:grpSpPr>
          <p:sp>
            <p:nvSpPr>
              <p:cNvPr id="241" name="Google Shape;241;p7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fmla="val 10800000" name="adj1"/>
                  <a:gd fmla="val 21145742" name="adj2"/>
                  <a:gd fmla="val 4708" name="adj3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fmla="val 50000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3" name="Google Shape;24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/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DB 구성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" name="Google Shape;249;p8"/>
          <p:cNvGraphicFramePr/>
          <p:nvPr/>
        </p:nvGraphicFramePr>
        <p:xfrm>
          <a:off x="1497874" y="13569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{3C59A722-4740-4221-B07E-A402BCDD4EE2}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20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테이블명</a:t>
                      </a:r>
                      <a:endParaRPr sz="1100" u="none" cap="none" strike="noStrike"/>
                    </a:p>
                  </a:txBody>
                  <a:tcPr marT="34300" marB="3430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역할</a:t>
                      </a:r>
                      <a:endParaRPr sz="11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포함 정보</a:t>
                      </a:r>
                      <a:endParaRPr sz="1100" u="none" cap="none" strike="noStrike"/>
                    </a:p>
                  </a:txBody>
                  <a:tcPr marT="34300" marB="34300" marR="68575" marL="68575">
                    <a:lnL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데이터 수</a:t>
                      </a:r>
                      <a:endParaRPr sz="11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9A1E3"/>
                    </a:solidFill>
                  </a:tcPr>
                </a:tc>
              </a:tr>
              <a:tr h="3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MOVIEINFO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영화별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상영 정보 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영화번호(movienum,</a:t>
                      </a:r>
                      <a:r>
                        <a:rPr lang="en-US" sz="500"/>
                        <a:t>P</a:t>
                      </a:r>
                      <a:r>
                        <a:rPr lang="en-US" sz="500" u="none" cap="none" strike="noStrike"/>
                        <a:t>K)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영화제목(moviename)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배급(distributor)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출연진(actor)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감독(director)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장르(genre)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등급(class)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결제가격(price)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월드박스오피스(worldboxoffice_rank)</a:t>
                      </a:r>
                      <a:endParaRPr/>
                    </a:p>
                    <a:p>
                      <a:pPr indent="-342900" lvl="2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할인여부(isdiscount) </a:t>
                      </a:r>
                      <a:endParaRPr sz="5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5개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428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850"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THEATERALL</a:t>
                      </a:r>
                      <a:endParaRPr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상영관별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영화 시간 정보 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상영관(theater, PK)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영화번호(movienum,FK)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영화제목(moviename)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상영시간(running_time)</a:t>
                      </a:r>
                      <a:endParaRPr sz="5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5개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CUSTOMER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고객별 </a:t>
                      </a:r>
                      <a:endParaRPr b="1" sz="1000" u="none" cap="none" strike="noStrike"/>
                    </a:p>
                    <a:p>
                      <a:pPr indent="-342900" lvl="0" marL="34290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영화 예매 정보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예매번호(reservation_num, PK)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고객명(username)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영화번호(movienum, FK)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영화제목(moviename)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상영관(theater)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상영일(date)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상영시간(running_time)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결제가격(price)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-US" sz="500" u="none" cap="none" strike="noStrike"/>
                        <a:t>할인여부(isdiscount)</a:t>
                      </a:r>
                      <a:endParaRPr sz="5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121명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850"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BLAIRWITCH_SEAT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예매번호와 연동한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 좌석 예약 정보 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좌석번호(seat_num, PK)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좌석있는지여부(iseat)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영화번호(movienum)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예매번호(reservation_num)</a:t>
                      </a:r>
                      <a:endParaRPr sz="5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138석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(3줄 X 46석)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MOVIE_REVIEW 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영화별 후기 및 별점 </a:t>
                      </a:r>
                      <a:endParaRPr b="1" sz="10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후기번호(reviewnum, PK)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영화번호(movienum, FK)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영화제목(moviename)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별점(star)</a:t>
                      </a:r>
                      <a:endParaRPr/>
                    </a:p>
                    <a:p>
                      <a:pPr indent="0" lvl="2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/>
                        <a:t>후기(review) </a:t>
                      </a:r>
                      <a:endParaRPr sz="5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5개 </a:t>
                      </a:r>
                      <a:endParaRPr b="1" sz="1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(영화별 5개)</a:t>
                      </a:r>
                      <a:endParaRPr b="1" sz="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600" u="none" cap="none" strike="noStrike"/>
                        <a:t>* 왓챠피디아에서 좋아요 수를 가장 많이 받은 리뷰 5개씩을 선발하였음</a:t>
                      </a:r>
                      <a:endParaRPr b="0" sz="600" u="none" cap="none" strike="noStrike"/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8"/>
          <p:cNvSpPr/>
          <p:nvPr/>
        </p:nvSpPr>
        <p:spPr>
          <a:xfrm>
            <a:off x="5199017" y="4632110"/>
            <a:ext cx="457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워크시트 링크: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https://bit.ly/2KM8ADz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DB 구성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033" y="1150892"/>
            <a:ext cx="11334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/>
          <p:nvPr/>
        </p:nvSpPr>
        <p:spPr>
          <a:xfrm>
            <a:off x="6902155" y="4801833"/>
            <a:ext cx="194636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워크시트 링크: </a:t>
            </a:r>
            <a:r>
              <a:rPr b="0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https://bit.ly/2KM8ADz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files.slack.com/files-pri/T01AM7W9U8H-F01FRA36KDZ/201129_miniproject.png" id="260" name="Google Shape;260;p9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550" y="1265200"/>
            <a:ext cx="5555100" cy="38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PAPERDOLL</dc:creator>
</cp:coreProperties>
</file>